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69" r:id="rId2"/>
    <p:sldId id="279" r:id="rId3"/>
    <p:sldId id="288" r:id="rId4"/>
    <p:sldId id="274" r:id="rId5"/>
    <p:sldId id="275" r:id="rId6"/>
    <p:sldId id="283" r:id="rId7"/>
    <p:sldId id="256" r:id="rId8"/>
    <p:sldId id="290" r:id="rId9"/>
    <p:sldId id="292" r:id="rId10"/>
    <p:sldId id="294" r:id="rId11"/>
    <p:sldId id="296" r:id="rId12"/>
    <p:sldId id="298" r:id="rId13"/>
    <p:sldId id="266" r:id="rId14"/>
    <p:sldId id="272" r:id="rId15"/>
    <p:sldId id="265" r:id="rId16"/>
    <p:sldId id="267" r:id="rId17"/>
    <p:sldId id="286" r:id="rId18"/>
    <p:sldId id="271" r:id="rId19"/>
    <p:sldId id="277" r:id="rId20"/>
    <p:sldId id="258" r:id="rId21"/>
    <p:sldId id="263" r:id="rId22"/>
    <p:sldId id="262" r:id="rId23"/>
    <p:sldId id="259" r:id="rId24"/>
    <p:sldId id="261" r:id="rId25"/>
    <p:sldId id="264" r:id="rId26"/>
    <p:sldId id="260" r:id="rId27"/>
    <p:sldId id="281" r:id="rId28"/>
    <p:sldId id="282" r:id="rId29"/>
    <p:sldId id="273" r:id="rId30"/>
    <p:sldId id="276" r:id="rId31"/>
    <p:sldId id="28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BFB4AF-B6DD-49EE-8CCB-C92EAE23506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DC6CB169-EB36-47D1-B67B-7018C576F645}">
      <dgm:prSet phldrT="[Text]" custT="1"/>
      <dgm:spPr/>
      <dgm:t>
        <a:bodyPr/>
        <a:lstStyle/>
        <a:p>
          <a:endParaRPr lang="en-US" sz="2000" dirty="0" smtClean="0"/>
        </a:p>
        <a:p>
          <a:endParaRPr lang="en-US" sz="2000" dirty="0" smtClean="0"/>
        </a:p>
        <a:p>
          <a:r>
            <a:rPr lang="en-US" sz="2000" dirty="0" smtClean="0"/>
            <a:t>Governance</a:t>
          </a:r>
          <a:endParaRPr lang="en-US" sz="2000" dirty="0"/>
        </a:p>
      </dgm:t>
    </dgm:pt>
    <dgm:pt modelId="{A5E94419-B387-42CC-81E2-F9637D5AA710}" type="parTrans" cxnId="{3E31E717-52BA-444E-B158-861E66CD4FF7}">
      <dgm:prSet/>
      <dgm:spPr/>
      <dgm:t>
        <a:bodyPr/>
        <a:lstStyle/>
        <a:p>
          <a:endParaRPr lang="en-US"/>
        </a:p>
      </dgm:t>
    </dgm:pt>
    <dgm:pt modelId="{01042575-C626-49A9-B022-5DA78642BE29}" type="sibTrans" cxnId="{3E31E717-52BA-444E-B158-861E66CD4FF7}">
      <dgm:prSet/>
      <dgm:spPr/>
      <dgm:t>
        <a:bodyPr/>
        <a:lstStyle/>
        <a:p>
          <a:endParaRPr lang="en-US"/>
        </a:p>
      </dgm:t>
    </dgm:pt>
    <dgm:pt modelId="{84E6F47A-5522-4ACA-9DF9-E577FFEE10B8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FF00"/>
              </a:solidFill>
            </a:rPr>
            <a:t>Compliance</a:t>
          </a:r>
          <a:endParaRPr lang="en-US" sz="2400" dirty="0">
            <a:solidFill>
              <a:srgbClr val="FFFF00"/>
            </a:solidFill>
          </a:endParaRPr>
        </a:p>
      </dgm:t>
    </dgm:pt>
    <dgm:pt modelId="{344E9047-A364-4B25-95C1-C4A1D4AE0CA4}" type="parTrans" cxnId="{CF34B31A-38D7-4CD1-9DC1-B42DF2F3BCFF}">
      <dgm:prSet/>
      <dgm:spPr/>
      <dgm:t>
        <a:bodyPr/>
        <a:lstStyle/>
        <a:p>
          <a:endParaRPr lang="en-US"/>
        </a:p>
      </dgm:t>
    </dgm:pt>
    <dgm:pt modelId="{94665073-CA93-4A73-9BA2-15D413E17B53}" type="sibTrans" cxnId="{CF34B31A-38D7-4CD1-9DC1-B42DF2F3BCFF}">
      <dgm:prSet/>
      <dgm:spPr/>
      <dgm:t>
        <a:bodyPr/>
        <a:lstStyle/>
        <a:p>
          <a:endParaRPr lang="en-US"/>
        </a:p>
      </dgm:t>
    </dgm:pt>
    <dgm:pt modelId="{3DBB752E-6F0A-4F0C-B9AC-53A828608BB0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Risk</a:t>
          </a:r>
          <a:endParaRPr lang="en-US" sz="2400" dirty="0">
            <a:solidFill>
              <a:srgbClr val="FF0000"/>
            </a:solidFill>
          </a:endParaRPr>
        </a:p>
      </dgm:t>
    </dgm:pt>
    <dgm:pt modelId="{C42BD6BB-5996-4386-9D09-B97EFFDDBBFE}" type="parTrans" cxnId="{C46AABF8-2EAC-4F62-A8E1-72C139BFA04D}">
      <dgm:prSet/>
      <dgm:spPr/>
      <dgm:t>
        <a:bodyPr/>
        <a:lstStyle/>
        <a:p>
          <a:endParaRPr lang="en-US"/>
        </a:p>
      </dgm:t>
    </dgm:pt>
    <dgm:pt modelId="{FC396855-5D87-46FB-8CD3-9584178747E8}" type="sibTrans" cxnId="{C46AABF8-2EAC-4F62-A8E1-72C139BFA04D}">
      <dgm:prSet/>
      <dgm:spPr/>
      <dgm:t>
        <a:bodyPr/>
        <a:lstStyle/>
        <a:p>
          <a:endParaRPr lang="en-US"/>
        </a:p>
      </dgm:t>
    </dgm:pt>
    <dgm:pt modelId="{6FC581C6-00B3-41E7-8B97-62057C748C8E}">
      <dgm:prSet phldrT="[Text]" custT="1"/>
      <dgm:spPr/>
      <dgm:t>
        <a:bodyPr/>
        <a:lstStyle/>
        <a:p>
          <a:endParaRPr lang="en-US" sz="2000" dirty="0" smtClean="0">
            <a:solidFill>
              <a:srgbClr val="FF0000"/>
            </a:solidFill>
          </a:endParaRPr>
        </a:p>
      </dgm:t>
    </dgm:pt>
    <dgm:pt modelId="{DEBB0EDB-41E6-43E2-909C-EA8901E66F59}" type="parTrans" cxnId="{C0D33223-C099-4B8D-9BFD-4158F7D07B1B}">
      <dgm:prSet/>
      <dgm:spPr/>
      <dgm:t>
        <a:bodyPr/>
        <a:lstStyle/>
        <a:p>
          <a:endParaRPr lang="en-US"/>
        </a:p>
      </dgm:t>
    </dgm:pt>
    <dgm:pt modelId="{9D07C8FB-F6C3-4D1B-BBFD-AB0DB0E9BCC8}" type="sibTrans" cxnId="{C0D33223-C099-4B8D-9BFD-4158F7D07B1B}">
      <dgm:prSet/>
      <dgm:spPr/>
      <dgm:t>
        <a:bodyPr/>
        <a:lstStyle/>
        <a:p>
          <a:endParaRPr lang="en-US"/>
        </a:p>
      </dgm:t>
    </dgm:pt>
    <dgm:pt modelId="{C4C7C3DA-133F-4B96-91F9-7A959C3C5657}" type="pres">
      <dgm:prSet presAssocID="{2EBFB4AF-B6DD-49EE-8CCB-C92EAE235067}" presName="compositeShape" presStyleCnt="0">
        <dgm:presLayoutVars>
          <dgm:chMax val="7"/>
          <dgm:dir/>
          <dgm:resizeHandles val="exact"/>
        </dgm:presLayoutVars>
      </dgm:prSet>
      <dgm:spPr/>
    </dgm:pt>
    <dgm:pt modelId="{9824E9DF-221E-47BA-A6C3-5E693BDD5D38}" type="pres">
      <dgm:prSet presAssocID="{DC6CB169-EB36-47D1-B67B-7018C576F645}" presName="circ1" presStyleLbl="vennNode1" presStyleIdx="0" presStyleCnt="4" custLinFactNeighborX="80366" custLinFactNeighborY="41842"/>
      <dgm:spPr/>
      <dgm:t>
        <a:bodyPr/>
        <a:lstStyle/>
        <a:p>
          <a:endParaRPr lang="en-US"/>
        </a:p>
      </dgm:t>
    </dgm:pt>
    <dgm:pt modelId="{9AD812B5-EA69-4390-A9CD-87647474BB4F}" type="pres">
      <dgm:prSet presAssocID="{DC6CB169-EB36-47D1-B67B-7018C576F64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30185E-E2AA-4FEE-BFCF-62A51FA08F1E}" type="pres">
      <dgm:prSet presAssocID="{6FC581C6-00B3-41E7-8B97-62057C748C8E}" presName="circ2" presStyleLbl="vennNode1" presStyleIdx="1" presStyleCnt="4" custScaleY="94328" custLinFactNeighborX="-28373" custLinFactNeighborY="-48990"/>
      <dgm:spPr/>
      <dgm:t>
        <a:bodyPr/>
        <a:lstStyle/>
        <a:p>
          <a:endParaRPr lang="en-US"/>
        </a:p>
      </dgm:t>
    </dgm:pt>
    <dgm:pt modelId="{558F3040-12E7-4FBF-86D4-18EE0822EC2D}" type="pres">
      <dgm:prSet presAssocID="{6FC581C6-00B3-41E7-8B97-62057C748C8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A79C2-1C37-47C8-94DB-B162C7C3D554}" type="pres">
      <dgm:prSet presAssocID="{84E6F47A-5522-4ACA-9DF9-E577FFEE10B8}" presName="circ3" presStyleLbl="vennNode1" presStyleIdx="2" presStyleCnt="4" custLinFactNeighborX="18364" custLinFactNeighborY="-372"/>
      <dgm:spPr/>
      <dgm:t>
        <a:bodyPr/>
        <a:lstStyle/>
        <a:p>
          <a:endParaRPr lang="en-US"/>
        </a:p>
      </dgm:t>
    </dgm:pt>
    <dgm:pt modelId="{A4F7BFFE-D9BD-401F-9757-D3AA0AB4AE4F}" type="pres">
      <dgm:prSet presAssocID="{84E6F47A-5522-4ACA-9DF9-E577FFEE10B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01EE03-F0D2-483B-B037-5CBF01E91129}" type="pres">
      <dgm:prSet presAssocID="{3DBB752E-6F0A-4F0C-B9AC-53A828608BB0}" presName="circ4" presStyleLbl="vennNode1" presStyleIdx="3" presStyleCnt="4" custLinFactNeighborX="2413" custLinFactNeighborY="-245"/>
      <dgm:spPr/>
      <dgm:t>
        <a:bodyPr/>
        <a:lstStyle/>
        <a:p>
          <a:endParaRPr lang="en-US"/>
        </a:p>
      </dgm:t>
    </dgm:pt>
    <dgm:pt modelId="{5CD9790B-BC48-43A0-8166-EEC961EE81E5}" type="pres">
      <dgm:prSet presAssocID="{3DBB752E-6F0A-4F0C-B9AC-53A828608BB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254FB4-AAA6-42E7-8973-2EAF46A60D4B}" type="presOf" srcId="{6FC581C6-00B3-41E7-8B97-62057C748C8E}" destId="{8230185E-E2AA-4FEE-BFCF-62A51FA08F1E}" srcOrd="0" destOrd="0" presId="urn:microsoft.com/office/officeart/2005/8/layout/venn1"/>
    <dgm:cxn modelId="{C46AABF8-2EAC-4F62-A8E1-72C139BFA04D}" srcId="{2EBFB4AF-B6DD-49EE-8CCB-C92EAE235067}" destId="{3DBB752E-6F0A-4F0C-B9AC-53A828608BB0}" srcOrd="3" destOrd="0" parTransId="{C42BD6BB-5996-4386-9D09-B97EFFDDBBFE}" sibTransId="{FC396855-5D87-46FB-8CD3-9584178747E8}"/>
    <dgm:cxn modelId="{4E16C34B-C65E-41CB-AA8B-B4F852B613A4}" type="presOf" srcId="{2EBFB4AF-B6DD-49EE-8CCB-C92EAE235067}" destId="{C4C7C3DA-133F-4B96-91F9-7A959C3C5657}" srcOrd="0" destOrd="0" presId="urn:microsoft.com/office/officeart/2005/8/layout/venn1"/>
    <dgm:cxn modelId="{C0D33223-C099-4B8D-9BFD-4158F7D07B1B}" srcId="{2EBFB4AF-B6DD-49EE-8CCB-C92EAE235067}" destId="{6FC581C6-00B3-41E7-8B97-62057C748C8E}" srcOrd="1" destOrd="0" parTransId="{DEBB0EDB-41E6-43E2-909C-EA8901E66F59}" sibTransId="{9D07C8FB-F6C3-4D1B-BBFD-AB0DB0E9BCC8}"/>
    <dgm:cxn modelId="{C40166EF-3621-4D67-9D72-3783EED0498C}" type="presOf" srcId="{DC6CB169-EB36-47D1-B67B-7018C576F645}" destId="{9AD812B5-EA69-4390-A9CD-87647474BB4F}" srcOrd="1" destOrd="0" presId="urn:microsoft.com/office/officeart/2005/8/layout/venn1"/>
    <dgm:cxn modelId="{B6EFC02C-DB4E-4DC9-AFDD-2A76D21CB7A5}" type="presOf" srcId="{84E6F47A-5522-4ACA-9DF9-E577FFEE10B8}" destId="{A4F7BFFE-D9BD-401F-9757-D3AA0AB4AE4F}" srcOrd="1" destOrd="0" presId="urn:microsoft.com/office/officeart/2005/8/layout/venn1"/>
    <dgm:cxn modelId="{2933905A-F844-4F0E-860D-66B1E9BE1FED}" type="presOf" srcId="{DC6CB169-EB36-47D1-B67B-7018C576F645}" destId="{9824E9DF-221E-47BA-A6C3-5E693BDD5D38}" srcOrd="0" destOrd="0" presId="urn:microsoft.com/office/officeart/2005/8/layout/venn1"/>
    <dgm:cxn modelId="{CF34B31A-38D7-4CD1-9DC1-B42DF2F3BCFF}" srcId="{2EBFB4AF-B6DD-49EE-8CCB-C92EAE235067}" destId="{84E6F47A-5522-4ACA-9DF9-E577FFEE10B8}" srcOrd="2" destOrd="0" parTransId="{344E9047-A364-4B25-95C1-C4A1D4AE0CA4}" sibTransId="{94665073-CA93-4A73-9BA2-15D413E17B53}"/>
    <dgm:cxn modelId="{64615B40-CD5C-4056-B573-82B157F977CB}" type="presOf" srcId="{84E6F47A-5522-4ACA-9DF9-E577FFEE10B8}" destId="{ADBA79C2-1C37-47C8-94DB-B162C7C3D554}" srcOrd="0" destOrd="0" presId="urn:microsoft.com/office/officeart/2005/8/layout/venn1"/>
    <dgm:cxn modelId="{3E31E717-52BA-444E-B158-861E66CD4FF7}" srcId="{2EBFB4AF-B6DD-49EE-8CCB-C92EAE235067}" destId="{DC6CB169-EB36-47D1-B67B-7018C576F645}" srcOrd="0" destOrd="0" parTransId="{A5E94419-B387-42CC-81E2-F9637D5AA710}" sibTransId="{01042575-C626-49A9-B022-5DA78642BE29}"/>
    <dgm:cxn modelId="{55D9CD2B-AD32-43A6-A166-00373FC192AF}" type="presOf" srcId="{3DBB752E-6F0A-4F0C-B9AC-53A828608BB0}" destId="{5CD9790B-BC48-43A0-8166-EEC961EE81E5}" srcOrd="1" destOrd="0" presId="urn:microsoft.com/office/officeart/2005/8/layout/venn1"/>
    <dgm:cxn modelId="{5BD363CD-05CB-4A3A-BBA2-ABE3DC2F28AA}" type="presOf" srcId="{6FC581C6-00B3-41E7-8B97-62057C748C8E}" destId="{558F3040-12E7-4FBF-86D4-18EE0822EC2D}" srcOrd="1" destOrd="0" presId="urn:microsoft.com/office/officeart/2005/8/layout/venn1"/>
    <dgm:cxn modelId="{E7B2F87E-7835-49B6-B9B9-7A6DC6ECF38C}" type="presOf" srcId="{3DBB752E-6F0A-4F0C-B9AC-53A828608BB0}" destId="{8F01EE03-F0D2-483B-B037-5CBF01E91129}" srcOrd="0" destOrd="0" presId="urn:microsoft.com/office/officeart/2005/8/layout/venn1"/>
    <dgm:cxn modelId="{2ECA7621-F2E3-4CD6-AD42-545263FC03E9}" type="presParOf" srcId="{C4C7C3DA-133F-4B96-91F9-7A959C3C5657}" destId="{9824E9DF-221E-47BA-A6C3-5E693BDD5D38}" srcOrd="0" destOrd="0" presId="urn:microsoft.com/office/officeart/2005/8/layout/venn1"/>
    <dgm:cxn modelId="{D3ABC8CF-9AE4-467F-BA60-0FFEA920E191}" type="presParOf" srcId="{C4C7C3DA-133F-4B96-91F9-7A959C3C5657}" destId="{9AD812B5-EA69-4390-A9CD-87647474BB4F}" srcOrd="1" destOrd="0" presId="urn:microsoft.com/office/officeart/2005/8/layout/venn1"/>
    <dgm:cxn modelId="{433498C4-526C-43C2-8BED-9D4E3AD7B0C7}" type="presParOf" srcId="{C4C7C3DA-133F-4B96-91F9-7A959C3C5657}" destId="{8230185E-E2AA-4FEE-BFCF-62A51FA08F1E}" srcOrd="2" destOrd="0" presId="urn:microsoft.com/office/officeart/2005/8/layout/venn1"/>
    <dgm:cxn modelId="{60625E2D-1AE7-4E73-9F59-77D39018EC80}" type="presParOf" srcId="{C4C7C3DA-133F-4B96-91F9-7A959C3C5657}" destId="{558F3040-12E7-4FBF-86D4-18EE0822EC2D}" srcOrd="3" destOrd="0" presId="urn:microsoft.com/office/officeart/2005/8/layout/venn1"/>
    <dgm:cxn modelId="{4154E809-6528-4FD5-BA75-F8A54DE15297}" type="presParOf" srcId="{C4C7C3DA-133F-4B96-91F9-7A959C3C5657}" destId="{ADBA79C2-1C37-47C8-94DB-B162C7C3D554}" srcOrd="4" destOrd="0" presId="urn:microsoft.com/office/officeart/2005/8/layout/venn1"/>
    <dgm:cxn modelId="{C1BF118B-AE3F-43D3-8600-1703AEFB8534}" type="presParOf" srcId="{C4C7C3DA-133F-4B96-91F9-7A959C3C5657}" destId="{A4F7BFFE-D9BD-401F-9757-D3AA0AB4AE4F}" srcOrd="5" destOrd="0" presId="urn:microsoft.com/office/officeart/2005/8/layout/venn1"/>
    <dgm:cxn modelId="{A368C648-B352-440A-97C4-87FC1EC8886A}" type="presParOf" srcId="{C4C7C3DA-133F-4B96-91F9-7A959C3C5657}" destId="{8F01EE03-F0D2-483B-B037-5CBF01E91129}" srcOrd="6" destOrd="0" presId="urn:microsoft.com/office/officeart/2005/8/layout/venn1"/>
    <dgm:cxn modelId="{B0172056-6C24-463F-AAE9-A8BDE9ECA48D}" type="presParOf" srcId="{C4C7C3DA-133F-4B96-91F9-7A959C3C5657}" destId="{5CD9790B-BC48-43A0-8166-EEC961EE81E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AD218-494A-4791-B0AD-3A1A55F87F11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67522C-8F92-4EFB-B71D-52EB51D0C157}">
      <dgm:prSet phldrT="[Text]"/>
      <dgm:spPr/>
      <dgm:t>
        <a:bodyPr/>
        <a:lstStyle/>
        <a:p>
          <a:r>
            <a:rPr lang="en-US" dirty="0" smtClean="0"/>
            <a:t>PUBLIC </a:t>
          </a:r>
        </a:p>
        <a:p>
          <a:r>
            <a:rPr lang="en-US" dirty="0" smtClean="0"/>
            <a:t>Will not harm organization if data is available internally or to the public</a:t>
          </a:r>
          <a:endParaRPr lang="en-US" dirty="0"/>
        </a:p>
      </dgm:t>
    </dgm:pt>
    <dgm:pt modelId="{14095362-D15C-4E7F-B81A-C6E6225AB99E}" type="parTrans" cxnId="{937FA303-4AFF-4249-A442-C3C7ABC2383B}">
      <dgm:prSet/>
      <dgm:spPr/>
      <dgm:t>
        <a:bodyPr/>
        <a:lstStyle/>
        <a:p>
          <a:endParaRPr lang="en-US"/>
        </a:p>
      </dgm:t>
    </dgm:pt>
    <dgm:pt modelId="{D9602607-CC06-4C48-9194-999BE145AC51}" type="sibTrans" cxnId="{937FA303-4AFF-4249-A442-C3C7ABC2383B}">
      <dgm:prSet/>
      <dgm:spPr/>
      <dgm:t>
        <a:bodyPr/>
        <a:lstStyle/>
        <a:p>
          <a:endParaRPr lang="en-US"/>
        </a:p>
      </dgm:t>
    </dgm:pt>
    <dgm:pt modelId="{9D089BAF-293E-4D33-A67F-B0C772DB679E}">
      <dgm:prSet phldrT="[Text]"/>
      <dgm:spPr/>
      <dgm:t>
        <a:bodyPr/>
        <a:lstStyle/>
        <a:p>
          <a:r>
            <a:rPr lang="en-US" dirty="0" smtClean="0"/>
            <a:t>CONFIDENTIAL </a:t>
          </a:r>
        </a:p>
        <a:p>
          <a:r>
            <a:rPr lang="en-US" dirty="0" smtClean="0"/>
            <a:t>Data available only to authorized users </a:t>
          </a:r>
        </a:p>
      </dgm:t>
    </dgm:pt>
    <dgm:pt modelId="{F9BC501A-4D95-488E-ABD1-3906E4548266}" type="parTrans" cxnId="{7423B644-CF1A-4274-BC72-56F7C2254927}">
      <dgm:prSet/>
      <dgm:spPr/>
      <dgm:t>
        <a:bodyPr/>
        <a:lstStyle/>
        <a:p>
          <a:endParaRPr lang="en-US"/>
        </a:p>
      </dgm:t>
    </dgm:pt>
    <dgm:pt modelId="{73A251F9-97FC-41B4-BC0D-8C5B89F143E3}" type="sibTrans" cxnId="{7423B644-CF1A-4274-BC72-56F7C2254927}">
      <dgm:prSet/>
      <dgm:spPr/>
      <dgm:t>
        <a:bodyPr/>
        <a:lstStyle/>
        <a:p>
          <a:endParaRPr lang="en-US"/>
        </a:p>
      </dgm:t>
    </dgm:pt>
    <dgm:pt modelId="{8FB4AC89-2580-46C7-831C-2339778DBF0B}">
      <dgm:prSet phldrT="[Text]"/>
      <dgm:spPr/>
      <dgm:t>
        <a:bodyPr/>
        <a:lstStyle/>
        <a:p>
          <a:r>
            <a:rPr lang="en-US" dirty="0" smtClean="0"/>
            <a:t>RESTRICTED </a:t>
          </a:r>
        </a:p>
        <a:p>
          <a:r>
            <a:rPr lang="en-US" dirty="0" smtClean="0"/>
            <a:t>Could cause financial, legal, regulatory or reputational damage if disclosed or compromised</a:t>
          </a:r>
          <a:endParaRPr lang="en-US" dirty="0"/>
        </a:p>
      </dgm:t>
    </dgm:pt>
    <dgm:pt modelId="{0B4E39DE-D270-4B43-8A4C-CBA2BF627E40}" type="parTrans" cxnId="{D099EE1A-E3D2-4F53-BDB2-636005F37FBD}">
      <dgm:prSet/>
      <dgm:spPr/>
      <dgm:t>
        <a:bodyPr/>
        <a:lstStyle/>
        <a:p>
          <a:endParaRPr lang="en-US"/>
        </a:p>
      </dgm:t>
    </dgm:pt>
    <dgm:pt modelId="{019498EA-5951-4092-96E9-B415B98903F2}" type="sibTrans" cxnId="{D099EE1A-E3D2-4F53-BDB2-636005F37FBD}">
      <dgm:prSet/>
      <dgm:spPr/>
      <dgm:t>
        <a:bodyPr/>
        <a:lstStyle/>
        <a:p>
          <a:endParaRPr lang="en-US"/>
        </a:p>
      </dgm:t>
    </dgm:pt>
    <dgm:pt modelId="{6736E092-361B-4A56-BAA4-F84AB6F49A6D}" type="pres">
      <dgm:prSet presAssocID="{BF0AD218-494A-4791-B0AD-3A1A55F87F1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9365FA-0253-41EC-9E1D-69625D13B8D8}" type="pres">
      <dgm:prSet presAssocID="{3E67522C-8F92-4EFB-B71D-52EB51D0C157}" presName="composite" presStyleCnt="0"/>
      <dgm:spPr/>
    </dgm:pt>
    <dgm:pt modelId="{8D9EFADA-A8EE-459C-8C9B-DEBE30791151}" type="pres">
      <dgm:prSet presAssocID="{3E67522C-8F92-4EFB-B71D-52EB51D0C157}" presName="rect1" presStyleLbl="trAlignAcc1" presStyleIdx="0" presStyleCnt="3" custScaleY="1372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4D5E30-4F73-4B41-A98C-2D565350A223}" type="pres">
      <dgm:prSet presAssocID="{3E67522C-8F92-4EFB-B71D-52EB51D0C157}" presName="rect2" presStyleLbl="fgImgPlace1" presStyleIdx="0" presStyleCnt="3" custLinFactNeighborX="8774" custLinFactNeighborY="289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  <dgm:t>
        <a:bodyPr/>
        <a:lstStyle/>
        <a:p>
          <a:endParaRPr lang="en-US"/>
        </a:p>
      </dgm:t>
    </dgm:pt>
    <dgm:pt modelId="{85A0DCEC-D80B-46AB-A2C1-7A7EEB1F24C1}" type="pres">
      <dgm:prSet presAssocID="{D9602607-CC06-4C48-9194-999BE145AC51}" presName="sibTrans" presStyleCnt="0"/>
      <dgm:spPr/>
    </dgm:pt>
    <dgm:pt modelId="{BA2ABEA8-99E7-4789-8A6C-0CED897D853C}" type="pres">
      <dgm:prSet presAssocID="{9D089BAF-293E-4D33-A67F-B0C772DB679E}" presName="composite" presStyleCnt="0"/>
      <dgm:spPr/>
    </dgm:pt>
    <dgm:pt modelId="{0DD38D26-D40E-4C71-994F-7E4DCBB5B99A}" type="pres">
      <dgm:prSet presAssocID="{9D089BAF-293E-4D33-A67F-B0C772DB679E}" presName="rect1" presStyleLbl="trAlignAcc1" presStyleIdx="1" presStyleCnt="3" custScaleY="149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00B999-487C-4FD2-A983-089A191D40C5}" type="pres">
      <dgm:prSet presAssocID="{9D089BAF-293E-4D33-A67F-B0C772DB679E}" presName="rect2" presStyleLbl="fgImgPlace1" presStyleIdx="1" presStyleCnt="3" custScaleX="86435" custLinFactNeighborX="18620" custLinFactNeighborY="229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000" r="-47000"/>
          </a:stretch>
        </a:blipFill>
      </dgm:spPr>
      <dgm:t>
        <a:bodyPr/>
        <a:lstStyle/>
        <a:p>
          <a:endParaRPr lang="en-US"/>
        </a:p>
      </dgm:t>
    </dgm:pt>
    <dgm:pt modelId="{E80B1BD0-58D6-4158-976A-72177F09BF3B}" type="pres">
      <dgm:prSet presAssocID="{73A251F9-97FC-41B4-BC0D-8C5B89F143E3}" presName="sibTrans" presStyleCnt="0"/>
      <dgm:spPr/>
    </dgm:pt>
    <dgm:pt modelId="{3D3F8F17-FAAC-46F1-8A3D-A2F2787E801C}" type="pres">
      <dgm:prSet presAssocID="{8FB4AC89-2580-46C7-831C-2339778DBF0B}" presName="composite" presStyleCnt="0"/>
      <dgm:spPr/>
    </dgm:pt>
    <dgm:pt modelId="{2F291001-A0BF-45E3-8D84-8A033558A392}" type="pres">
      <dgm:prSet presAssocID="{8FB4AC89-2580-46C7-831C-2339778DBF0B}" presName="rect1" presStyleLbl="trAlignAcc1" presStyleIdx="2" presStyleCnt="3" custScaleY="166547" custLinFactNeighborX="-1664" custLinFactNeighborY="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E528D-C7FA-4882-8AD7-210527C28448}" type="pres">
      <dgm:prSet presAssocID="{8FB4AC89-2580-46C7-831C-2339778DBF0B}" presName="rect2" presStyleLbl="fgImgPlace1" presStyleIdx="2" presStyleCnt="3" custScaleY="12264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D099EE1A-E3D2-4F53-BDB2-636005F37FBD}" srcId="{BF0AD218-494A-4791-B0AD-3A1A55F87F11}" destId="{8FB4AC89-2580-46C7-831C-2339778DBF0B}" srcOrd="2" destOrd="0" parTransId="{0B4E39DE-D270-4B43-8A4C-CBA2BF627E40}" sibTransId="{019498EA-5951-4092-96E9-B415B98903F2}"/>
    <dgm:cxn modelId="{2711A1B8-C2B7-4DF9-A553-2D727AF9B223}" type="presOf" srcId="{BF0AD218-494A-4791-B0AD-3A1A55F87F11}" destId="{6736E092-361B-4A56-BAA4-F84AB6F49A6D}" srcOrd="0" destOrd="0" presId="urn:microsoft.com/office/officeart/2008/layout/PictureStrips"/>
    <dgm:cxn modelId="{C1738ACC-C751-4C68-8EB4-F4FEF5D9A21A}" type="presOf" srcId="{3E67522C-8F92-4EFB-B71D-52EB51D0C157}" destId="{8D9EFADA-A8EE-459C-8C9B-DEBE30791151}" srcOrd="0" destOrd="0" presId="urn:microsoft.com/office/officeart/2008/layout/PictureStrips"/>
    <dgm:cxn modelId="{A1742A9F-F262-429E-97A2-7FDEEEABF1CC}" type="presOf" srcId="{8FB4AC89-2580-46C7-831C-2339778DBF0B}" destId="{2F291001-A0BF-45E3-8D84-8A033558A392}" srcOrd="0" destOrd="0" presId="urn:microsoft.com/office/officeart/2008/layout/PictureStrips"/>
    <dgm:cxn modelId="{7423B644-CF1A-4274-BC72-56F7C2254927}" srcId="{BF0AD218-494A-4791-B0AD-3A1A55F87F11}" destId="{9D089BAF-293E-4D33-A67F-B0C772DB679E}" srcOrd="1" destOrd="0" parTransId="{F9BC501A-4D95-488E-ABD1-3906E4548266}" sibTransId="{73A251F9-97FC-41B4-BC0D-8C5B89F143E3}"/>
    <dgm:cxn modelId="{F592577C-36FB-434E-BBB8-511FF22F5650}" type="presOf" srcId="{9D089BAF-293E-4D33-A67F-B0C772DB679E}" destId="{0DD38D26-D40E-4C71-994F-7E4DCBB5B99A}" srcOrd="0" destOrd="0" presId="urn:microsoft.com/office/officeart/2008/layout/PictureStrips"/>
    <dgm:cxn modelId="{937FA303-4AFF-4249-A442-C3C7ABC2383B}" srcId="{BF0AD218-494A-4791-B0AD-3A1A55F87F11}" destId="{3E67522C-8F92-4EFB-B71D-52EB51D0C157}" srcOrd="0" destOrd="0" parTransId="{14095362-D15C-4E7F-B81A-C6E6225AB99E}" sibTransId="{D9602607-CC06-4C48-9194-999BE145AC51}"/>
    <dgm:cxn modelId="{7C3E10C1-8C80-4F9A-A30D-71921E833A9D}" type="presParOf" srcId="{6736E092-361B-4A56-BAA4-F84AB6F49A6D}" destId="{F69365FA-0253-41EC-9E1D-69625D13B8D8}" srcOrd="0" destOrd="0" presId="urn:microsoft.com/office/officeart/2008/layout/PictureStrips"/>
    <dgm:cxn modelId="{B314A749-6DA9-4697-A141-A1197AEA79A9}" type="presParOf" srcId="{F69365FA-0253-41EC-9E1D-69625D13B8D8}" destId="{8D9EFADA-A8EE-459C-8C9B-DEBE30791151}" srcOrd="0" destOrd="0" presId="urn:microsoft.com/office/officeart/2008/layout/PictureStrips"/>
    <dgm:cxn modelId="{5DA3F06E-BFB0-4E37-8A7F-54223152CF35}" type="presParOf" srcId="{F69365FA-0253-41EC-9E1D-69625D13B8D8}" destId="{3C4D5E30-4F73-4B41-A98C-2D565350A223}" srcOrd="1" destOrd="0" presId="urn:microsoft.com/office/officeart/2008/layout/PictureStrips"/>
    <dgm:cxn modelId="{64A5DB02-9E82-49B1-9261-ABF091FE6099}" type="presParOf" srcId="{6736E092-361B-4A56-BAA4-F84AB6F49A6D}" destId="{85A0DCEC-D80B-46AB-A2C1-7A7EEB1F24C1}" srcOrd="1" destOrd="0" presId="urn:microsoft.com/office/officeart/2008/layout/PictureStrips"/>
    <dgm:cxn modelId="{8908A00B-F274-460B-8C78-992EACA83DED}" type="presParOf" srcId="{6736E092-361B-4A56-BAA4-F84AB6F49A6D}" destId="{BA2ABEA8-99E7-4789-8A6C-0CED897D853C}" srcOrd="2" destOrd="0" presId="urn:microsoft.com/office/officeart/2008/layout/PictureStrips"/>
    <dgm:cxn modelId="{1504F337-6FD8-4499-9685-E6C93CCCD102}" type="presParOf" srcId="{BA2ABEA8-99E7-4789-8A6C-0CED897D853C}" destId="{0DD38D26-D40E-4C71-994F-7E4DCBB5B99A}" srcOrd="0" destOrd="0" presId="urn:microsoft.com/office/officeart/2008/layout/PictureStrips"/>
    <dgm:cxn modelId="{DB1BD49C-FADB-4897-AA5B-669AFDD1051F}" type="presParOf" srcId="{BA2ABEA8-99E7-4789-8A6C-0CED897D853C}" destId="{0B00B999-487C-4FD2-A983-089A191D40C5}" srcOrd="1" destOrd="0" presId="urn:microsoft.com/office/officeart/2008/layout/PictureStrips"/>
    <dgm:cxn modelId="{6BE60E16-0800-43C0-A524-0EA83FC41DE9}" type="presParOf" srcId="{6736E092-361B-4A56-BAA4-F84AB6F49A6D}" destId="{E80B1BD0-58D6-4158-976A-72177F09BF3B}" srcOrd="3" destOrd="0" presId="urn:microsoft.com/office/officeart/2008/layout/PictureStrips"/>
    <dgm:cxn modelId="{F027322F-9C36-40B3-8178-D66785D2FB65}" type="presParOf" srcId="{6736E092-361B-4A56-BAA4-F84AB6F49A6D}" destId="{3D3F8F17-FAAC-46F1-8A3D-A2F2787E801C}" srcOrd="4" destOrd="0" presId="urn:microsoft.com/office/officeart/2008/layout/PictureStrips"/>
    <dgm:cxn modelId="{2A712EAD-541D-4511-834E-C969C0325792}" type="presParOf" srcId="{3D3F8F17-FAAC-46F1-8A3D-A2F2787E801C}" destId="{2F291001-A0BF-45E3-8D84-8A033558A392}" srcOrd="0" destOrd="0" presId="urn:microsoft.com/office/officeart/2008/layout/PictureStrips"/>
    <dgm:cxn modelId="{E40D26BC-C59D-4E4D-B528-52036D07E492}" type="presParOf" srcId="{3D3F8F17-FAAC-46F1-8A3D-A2F2787E801C}" destId="{96EE528D-C7FA-4882-8AD7-210527C2844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4E9DF-221E-47BA-A6C3-5E693BDD5D38}">
      <dsp:nvSpPr>
        <dsp:cNvPr id="0" name=""/>
        <dsp:cNvSpPr/>
      </dsp:nvSpPr>
      <dsp:spPr>
        <a:xfrm>
          <a:off x="4870824" y="1089622"/>
          <a:ext cx="2489708" cy="2489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Governance</a:t>
          </a:r>
          <a:endParaRPr lang="en-US" sz="2000" kern="1200" dirty="0"/>
        </a:p>
      </dsp:txBody>
      <dsp:txXfrm>
        <a:off x="5158098" y="1424775"/>
        <a:ext cx="1915160" cy="790003"/>
      </dsp:txXfrm>
    </dsp:sp>
    <dsp:sp modelId="{8230185E-E2AA-4FEE-BFCF-62A51FA08F1E}">
      <dsp:nvSpPr>
        <dsp:cNvPr id="0" name=""/>
        <dsp:cNvSpPr/>
      </dsp:nvSpPr>
      <dsp:spPr>
        <a:xfrm>
          <a:off x="3264758" y="0"/>
          <a:ext cx="2489708" cy="234849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rgbClr val="FF0000"/>
            </a:solidFill>
          </a:endParaRPr>
        </a:p>
      </dsp:txBody>
      <dsp:txXfrm>
        <a:off x="4605370" y="270979"/>
        <a:ext cx="957580" cy="1806532"/>
      </dsp:txXfrm>
    </dsp:sp>
    <dsp:sp modelId="{ADBA79C2-1C37-47C8-94DB-B162C7C3D554}">
      <dsp:nvSpPr>
        <dsp:cNvPr id="0" name=""/>
        <dsp:cNvSpPr/>
      </dsp:nvSpPr>
      <dsp:spPr>
        <a:xfrm>
          <a:off x="3327155" y="2241051"/>
          <a:ext cx="2489708" cy="2489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FF00"/>
              </a:solidFill>
            </a:rPr>
            <a:t>Compliance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3614429" y="3605602"/>
        <a:ext cx="1915160" cy="790003"/>
      </dsp:txXfrm>
    </dsp:sp>
    <dsp:sp modelId="{8F01EE03-F0D2-483B-B037-5CBF01E91129}">
      <dsp:nvSpPr>
        <dsp:cNvPr id="0" name=""/>
        <dsp:cNvSpPr/>
      </dsp:nvSpPr>
      <dsp:spPr>
        <a:xfrm>
          <a:off x="1828805" y="1142996"/>
          <a:ext cx="2489708" cy="2489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Risk</a:t>
          </a:r>
          <a:endParaRPr lang="en-US" sz="2400" kern="1200" dirty="0">
            <a:solidFill>
              <a:srgbClr val="FF0000"/>
            </a:solidFill>
          </a:endParaRPr>
        </a:p>
      </dsp:txBody>
      <dsp:txXfrm>
        <a:off x="2020321" y="1430270"/>
        <a:ext cx="957580" cy="1915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EFADA-A8EE-459C-8C9B-DEBE30791151}">
      <dsp:nvSpPr>
        <dsp:cNvPr id="0" name=""/>
        <dsp:cNvSpPr/>
      </dsp:nvSpPr>
      <dsp:spPr>
        <a:xfrm>
          <a:off x="163092" y="530055"/>
          <a:ext cx="3861482" cy="165614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34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PUBLIC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Will not harm organization if data is available internally or to the public</a:t>
          </a:r>
          <a:endParaRPr lang="en-US" sz="1800" kern="1200" dirty="0"/>
        </a:p>
      </dsp:txBody>
      <dsp:txXfrm>
        <a:off x="163092" y="530055"/>
        <a:ext cx="3861482" cy="1656141"/>
      </dsp:txXfrm>
    </dsp:sp>
    <dsp:sp modelId="{3C4D5E30-4F73-4B41-A98C-2D565350A223}">
      <dsp:nvSpPr>
        <dsp:cNvPr id="0" name=""/>
        <dsp:cNvSpPr/>
      </dsp:nvSpPr>
      <dsp:spPr>
        <a:xfrm>
          <a:off x="76310" y="617198"/>
          <a:ext cx="844699" cy="1267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38D26-D40E-4C71-994F-7E4DCBB5B99A}">
      <dsp:nvSpPr>
        <dsp:cNvPr id="0" name=""/>
        <dsp:cNvSpPr/>
      </dsp:nvSpPr>
      <dsp:spPr>
        <a:xfrm>
          <a:off x="4365920" y="453471"/>
          <a:ext cx="3861482" cy="1809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34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CONFIDENTIAL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available only to authorized users </a:t>
          </a:r>
        </a:p>
      </dsp:txBody>
      <dsp:txXfrm>
        <a:off x="4365920" y="453471"/>
        <a:ext cx="3861482" cy="1809309"/>
      </dsp:txXfrm>
    </dsp:sp>
    <dsp:sp modelId="{0B00B999-487C-4FD2-A983-089A191D40C5}">
      <dsp:nvSpPr>
        <dsp:cNvPr id="0" name=""/>
        <dsp:cNvSpPr/>
      </dsp:nvSpPr>
      <dsp:spPr>
        <a:xfrm>
          <a:off x="4419600" y="609596"/>
          <a:ext cx="730115" cy="126704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000" r="-47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91001-A0BF-45E3-8D84-8A033558A392}">
      <dsp:nvSpPr>
        <dsp:cNvPr id="0" name=""/>
        <dsp:cNvSpPr/>
      </dsp:nvSpPr>
      <dsp:spPr>
        <a:xfrm>
          <a:off x="2200251" y="2410416"/>
          <a:ext cx="3861482" cy="20097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34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RESTRICTED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Could cause financial, legal, regulatory or reputational damage if disclosed or compromised</a:t>
          </a:r>
          <a:endParaRPr lang="en-US" sz="1800" kern="1200" dirty="0"/>
        </a:p>
      </dsp:txBody>
      <dsp:txXfrm>
        <a:off x="2200251" y="2410416"/>
        <a:ext cx="3861482" cy="2009744"/>
      </dsp:txXfrm>
    </dsp:sp>
    <dsp:sp modelId="{96EE528D-C7FA-4882-8AD7-210527C28448}">
      <dsp:nvSpPr>
        <dsp:cNvPr id="0" name=""/>
        <dsp:cNvSpPr/>
      </dsp:nvSpPr>
      <dsp:spPr>
        <a:xfrm>
          <a:off x="2103611" y="2484640"/>
          <a:ext cx="844699" cy="155395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CA277-936E-4F11-AFDC-D171950341D7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B2746-631E-46CD-B169-A562E838EB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1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78C37-DAC5-4779-AE3A-3B204E0EA17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203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06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30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387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79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7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31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0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48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136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84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39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2746-631E-46CD-B169-A562E838EB1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55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F90BBF-0279-4B8D-A1CB-4B0D318967EB}" type="datetimeFigureOut">
              <a:rPr lang="en-US" smtClean="0"/>
              <a:t>10/19/2015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79A40AD-B8ED-4D19-90A5-95680CBB24F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6" y="266700"/>
            <a:ext cx="2302933" cy="1295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0"/>
            <a:ext cx="4668508" cy="4363257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GOVERNING &amp; PROTECTING</a:t>
            </a:r>
            <a:r>
              <a:rPr lang="en-US" sz="4800" cap="all" dirty="0" smtClean="0"/>
              <a:t/>
            </a:r>
            <a:br>
              <a:rPr lang="en-US" sz="4800" cap="all" dirty="0" smtClean="0"/>
            </a:br>
            <a:r>
              <a:rPr lang="en-US" sz="4800" cap="all" dirty="0" smtClean="0"/>
              <a:t>Personal Data </a:t>
            </a:r>
            <a:r>
              <a:rPr lang="en-US" sz="3600" cap="all" dirty="0" smtClean="0"/>
              <a:t/>
            </a:r>
            <a:br>
              <a:rPr lang="en-US" sz="3600" cap="all" dirty="0" smtClean="0"/>
            </a:br>
            <a:endParaRPr lang="en-US" sz="3600" cap="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638800"/>
            <a:ext cx="56388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OCTOBER 20, 2015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cnolan\AppData\Local\Microsoft\Windows\Temporary Internet Files\Content.IE5\X0ISW5IE\MC90030450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026" y="259773"/>
            <a:ext cx="1813255" cy="155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97428"/>
            <a:ext cx="1869699" cy="10464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849" y="3597428"/>
            <a:ext cx="1748684" cy="131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4680" y="1755741"/>
            <a:ext cx="425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Cathy Nolan, Data Analyst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7338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Ashley</a:t>
            </a:r>
            <a:r>
              <a:rPr lang="en-US" dirty="0" smtClean="0"/>
              <a:t> </a:t>
            </a:r>
            <a:r>
              <a:rPr lang="en-US" sz="2400" dirty="0" smtClean="0"/>
              <a:t>Wilson, Attorney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676400"/>
            <a:ext cx="2505075" cy="37521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6598" y="2514599"/>
            <a:ext cx="4084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cnolan@allstate.com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4354550"/>
            <a:ext cx="4389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dirty="0" smtClean="0"/>
              <a:t>ilsonsport17@gmail.com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361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3668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Corporate responsibilities for Personal Data</a:t>
            </a:r>
          </a:p>
          <a:p>
            <a:pPr lvl="1"/>
            <a:r>
              <a:rPr lang="en-US" sz="2800" dirty="0" smtClean="0"/>
              <a:t>Use secure handling and storage</a:t>
            </a:r>
          </a:p>
          <a:p>
            <a:pPr lvl="1"/>
            <a:r>
              <a:rPr lang="en-US" sz="2800" dirty="0" smtClean="0"/>
              <a:t>Tell users how data is being used</a:t>
            </a:r>
          </a:p>
          <a:p>
            <a:pPr lvl="1"/>
            <a:r>
              <a:rPr lang="en-US" sz="2800" dirty="0" smtClean="0"/>
              <a:t>No misrepresentation of uses of data</a:t>
            </a:r>
          </a:p>
          <a:p>
            <a:pPr lvl="1"/>
            <a:r>
              <a:rPr lang="en-US" sz="2800" dirty="0" smtClean="0"/>
              <a:t>Don’t use if adverse to user’s interests without explicit consent.</a:t>
            </a:r>
          </a:p>
          <a:p>
            <a:pPr lvl="1"/>
            <a:r>
              <a:rPr lang="en-US" sz="2800" dirty="0" smtClean="0"/>
              <a:t>Honor commitments made </a:t>
            </a:r>
          </a:p>
          <a:p>
            <a:pPr marL="393192" lvl="1" indent="0">
              <a:buNone/>
            </a:pPr>
            <a:r>
              <a:rPr lang="en-US" sz="2800" dirty="0" smtClean="0"/>
              <a:t>	regarding handling of data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Corporate Obligations</a:t>
            </a:r>
            <a:endParaRPr lang="en-US" dirty="0"/>
          </a:p>
        </p:txBody>
      </p:sp>
      <p:pic>
        <p:nvPicPr>
          <p:cNvPr id="1026" name="Picture 2" descr="C:\Users\cnolan\AppData\Local\Microsoft\Windows\Temporary Internet Files\Content.IE5\CJBLQIPK\yes-238371_64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95800"/>
            <a:ext cx="2076956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6194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Need to design Security </a:t>
            </a:r>
            <a:r>
              <a:rPr lang="en-US" dirty="0"/>
              <a:t>from </a:t>
            </a:r>
            <a:r>
              <a:rPr lang="en-US" dirty="0" smtClean="0"/>
              <a:t>start of projects</a:t>
            </a:r>
          </a:p>
          <a:p>
            <a:pPr lvl="1"/>
            <a:r>
              <a:rPr lang="en-US" dirty="0" smtClean="0"/>
              <a:t>Less resource investment early in life-cycle</a:t>
            </a: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Goals not the same for everyone</a:t>
            </a:r>
          </a:p>
          <a:p>
            <a:endParaRPr lang="en-US" dirty="0"/>
          </a:p>
          <a:p>
            <a:r>
              <a:rPr lang="en-US" dirty="0"/>
              <a:t>Gaps between Builders and Defenders</a:t>
            </a:r>
          </a:p>
          <a:p>
            <a:pPr lvl="1"/>
            <a:r>
              <a:rPr lang="en-US" dirty="0"/>
              <a:t>Put </a:t>
            </a:r>
            <a:r>
              <a:rPr lang="en-US" dirty="0" smtClean="0"/>
              <a:t>PII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 </a:t>
            </a:r>
            <a:r>
              <a:rPr lang="en-US" dirty="0"/>
              <a:t>security on “someone else”</a:t>
            </a:r>
          </a:p>
          <a:p>
            <a:pPr marL="630936" lvl="2" indent="0">
              <a:buNone/>
            </a:pPr>
            <a:r>
              <a:rPr lang="en-US" dirty="0"/>
              <a:t>Force Security through Compliance </a:t>
            </a:r>
            <a:r>
              <a:rPr lang="en-US" dirty="0" smtClean="0"/>
              <a:t>Reviews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HP Survey on Security Risks</a:t>
            </a:r>
            <a:endParaRPr lang="en-US" dirty="0"/>
          </a:p>
        </p:txBody>
      </p:sp>
      <p:pic>
        <p:nvPicPr>
          <p:cNvPr id="3075" name="Picture 3" descr="C:\Users\cnolan\AppData\Local\Microsoft\Windows\Temporary Internet Files\Content.IE5\5R91P37C\Survey-Icon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758700"/>
            <a:ext cx="1447800" cy="15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5536043"/>
            <a:ext cx="3262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*</a:t>
            </a:r>
            <a:r>
              <a:rPr lang="en-US" sz="1400" dirty="0" smtClean="0"/>
              <a:t>Personally Identifiable Information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84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Builder</a:t>
            </a:r>
          </a:p>
          <a:p>
            <a:pPr lvl="1"/>
            <a:r>
              <a:rPr lang="en-US" dirty="0"/>
              <a:t>Focus on delivering features</a:t>
            </a:r>
          </a:p>
          <a:p>
            <a:pPr marL="630936" lvl="2" indent="0">
              <a:buNone/>
            </a:pPr>
            <a:r>
              <a:rPr lang="en-US" dirty="0"/>
              <a:t>Speed to market</a:t>
            </a:r>
          </a:p>
          <a:p>
            <a:pPr marL="630936" lvl="2" indent="0">
              <a:buNone/>
            </a:pPr>
            <a:r>
              <a:rPr lang="en-US" dirty="0"/>
              <a:t>Security not a </a:t>
            </a:r>
            <a:r>
              <a:rPr lang="en-US" dirty="0" smtClean="0"/>
              <a:t>priority</a:t>
            </a:r>
          </a:p>
          <a:p>
            <a:pPr marL="630936" lvl="2" indent="0">
              <a:buNone/>
            </a:pPr>
            <a:r>
              <a:rPr lang="en-US" dirty="0" smtClean="0"/>
              <a:t>Java and .net have most (perceived) security risks </a:t>
            </a:r>
          </a:p>
          <a:p>
            <a:r>
              <a:rPr lang="en-US" dirty="0" smtClean="0"/>
              <a:t>Defender</a:t>
            </a:r>
          </a:p>
          <a:p>
            <a:pPr lvl="1"/>
            <a:r>
              <a:rPr lang="en-US" dirty="0" smtClean="0"/>
              <a:t>Identify applications with PII information</a:t>
            </a:r>
          </a:p>
          <a:p>
            <a:pPr lvl="1"/>
            <a:r>
              <a:rPr lang="en-US" dirty="0" smtClean="0"/>
              <a:t>Fear of modifying production code</a:t>
            </a:r>
          </a:p>
          <a:p>
            <a:pPr lvl="1"/>
            <a:r>
              <a:rPr lang="en-US" dirty="0" smtClean="0"/>
              <a:t>Most concerned with public-facing aps</a:t>
            </a:r>
          </a:p>
          <a:p>
            <a:pPr lvl="1"/>
            <a:r>
              <a:rPr lang="en-US" dirty="0" smtClean="0"/>
              <a:t>Organizational </a:t>
            </a:r>
            <a:r>
              <a:rPr lang="en-US" dirty="0"/>
              <a:t>silos between security and application development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Builders vs Defenders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5943600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Source HP</a:t>
            </a:r>
            <a:endParaRPr lang="en-US" dirty="0"/>
          </a:p>
        </p:txBody>
      </p:sp>
      <p:pic>
        <p:nvPicPr>
          <p:cNvPr id="2050" name="Picture 2" descr="C:\Users\cnolan\AppData\Local\Microsoft\Windows\Temporary Internet Files\Content.IE5\PGD7F9Z7\product-carpente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21" y="485518"/>
            <a:ext cx="2970879" cy="18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2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Data Governance &amp; Data Modelers uniquely positioned to identify &amp; safeguard PII data</a:t>
            </a:r>
          </a:p>
          <a:p>
            <a:pPr lvl="1"/>
            <a:r>
              <a:rPr lang="en-US" dirty="0" smtClean="0"/>
              <a:t>Work with Business &amp; IT</a:t>
            </a:r>
          </a:p>
          <a:p>
            <a:pPr lvl="1"/>
            <a:r>
              <a:rPr lang="en-US" dirty="0" smtClean="0"/>
              <a:t>Have broad knowledge of company’s data</a:t>
            </a:r>
          </a:p>
          <a:p>
            <a:pPr lvl="1"/>
            <a:r>
              <a:rPr lang="en-US" dirty="0"/>
              <a:t>Research &amp; write the data definitions </a:t>
            </a:r>
          </a:p>
          <a:p>
            <a:pPr marL="393192" lvl="1" indent="0">
              <a:buNone/>
            </a:pPr>
            <a:endParaRPr lang="en-US" dirty="0" smtClean="0"/>
          </a:p>
          <a:p>
            <a:r>
              <a:rPr lang="en-US" dirty="0"/>
              <a:t>Need Buy-in of all stakeholders</a:t>
            </a:r>
          </a:p>
          <a:p>
            <a:pPr lvl="1"/>
            <a:r>
              <a:rPr lang="en-US" dirty="0"/>
              <a:t>Continuing </a:t>
            </a:r>
            <a:r>
              <a:rPr lang="en-US" dirty="0" smtClean="0"/>
              <a:t>support</a:t>
            </a:r>
          </a:p>
          <a:p>
            <a:pPr lvl="1"/>
            <a:r>
              <a:rPr lang="en-US" dirty="0" smtClean="0"/>
              <a:t>Solicit feedback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PII is a legal concept – not a technical concept</a:t>
            </a:r>
          </a:p>
          <a:p>
            <a:pPr lvl="1"/>
            <a:r>
              <a:rPr lang="en-US" dirty="0" smtClean="0"/>
              <a:t>Developers not equipped to classify PII data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will Bridge Silos?</a:t>
            </a:r>
            <a:endParaRPr lang="en-US" dirty="0"/>
          </a:p>
        </p:txBody>
      </p:sp>
      <p:pic>
        <p:nvPicPr>
          <p:cNvPr id="1028" name="Picture 4" descr="C:\Users\cnolan\AppData\Local\Microsoft\Windows\Temporary Internet Files\Content.IE5\AY0EX8G1\silos_201308_MariePlocharz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180" y="-9181"/>
            <a:ext cx="1781717" cy="183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08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It is the responsibility of every employee to properly protect the personal data entrusted to their organization.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Organizations need to have rules and processes to decide how personal information is used inside and outside the business.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Governing &amp; Protecting Personal Data</a:t>
            </a:r>
            <a:endParaRPr lang="en-US" dirty="0"/>
          </a:p>
        </p:txBody>
      </p:sp>
      <p:pic>
        <p:nvPicPr>
          <p:cNvPr id="6" name="Picture 2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53000"/>
            <a:ext cx="2133600" cy="151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7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Sensitive data</a:t>
            </a:r>
            <a:r>
              <a:rPr lang="en-US" dirty="0"/>
              <a:t> encompasses a wide range of information and can include: your ethnic or racial origin; political opinion; religious or other similar beliefs; memberships; physical or mental health details; personal life; or criminal or civil offences. These examples of information are protected by your civil rights.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Sensitive Data?</a:t>
            </a:r>
            <a:endParaRPr lang="en-US" dirty="0"/>
          </a:p>
        </p:txBody>
      </p:sp>
      <p:pic>
        <p:nvPicPr>
          <p:cNvPr id="1026" name="Picture 2" descr="C:\Users\cnolan\AppData\Local\Microsoft\Windows\Temporary Internet Files\Content.IE5\Q1JWYY2I\computer_with_scale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06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837163"/>
              </p:ext>
            </p:extLst>
          </p:nvPr>
        </p:nvGraphicFramePr>
        <p:xfrm>
          <a:off x="457200" y="1219200"/>
          <a:ext cx="8229600" cy="478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</a:t>
            </a:r>
            <a:r>
              <a:rPr lang="en-US" dirty="0" smtClean="0"/>
              <a:t> Components To Consider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5028277"/>
            <a:ext cx="196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Ensure Compliance</a:t>
            </a:r>
          </a:p>
          <a:p>
            <a:r>
              <a:rPr lang="en-US" dirty="0" smtClean="0"/>
              <a:t>With Laws &amp; </a:t>
            </a:r>
          </a:p>
          <a:p>
            <a:r>
              <a:rPr lang="en-US" dirty="0" smtClean="0"/>
              <a:t>Regulations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26697" y="1524000"/>
            <a:ext cx="1874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 and Control </a:t>
            </a:r>
          </a:p>
          <a:p>
            <a:r>
              <a:rPr lang="en-US" dirty="0" smtClean="0"/>
              <a:t>Organization’s </a:t>
            </a:r>
            <a:r>
              <a:rPr lang="en-US" dirty="0"/>
              <a:t>D</a:t>
            </a:r>
            <a:r>
              <a:rPr lang="en-US" dirty="0" smtClean="0"/>
              <a:t>ata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4705112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Identify, Monitor</a:t>
            </a:r>
          </a:p>
          <a:p>
            <a:r>
              <a:rPr lang="en-US" dirty="0" smtClean="0"/>
              <a:t>&amp; Mitigate Risks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1446889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Identify PII data pre-database implementation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124164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Modeling</a:t>
            </a:r>
            <a:endParaRPr lang="en-US" sz="2000" dirty="0"/>
          </a:p>
        </p:txBody>
      </p:sp>
      <p:sp>
        <p:nvSpPr>
          <p:cNvPr id="7" name="Curved Left Arrow 6"/>
          <p:cNvSpPr/>
          <p:nvPr/>
        </p:nvSpPr>
        <p:spPr>
          <a:xfrm rot="20739566">
            <a:off x="6017969" y="1575186"/>
            <a:ext cx="864824" cy="16555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2223985">
            <a:off x="5813784" y="4334344"/>
            <a:ext cx="968985" cy="19168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urved Left Arrow 11"/>
          <p:cNvSpPr/>
          <p:nvPr/>
        </p:nvSpPr>
        <p:spPr>
          <a:xfrm rot="8670008">
            <a:off x="3170131" y="4154942"/>
            <a:ext cx="713957" cy="181045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Data Profiling</a:t>
            </a:r>
            <a:endParaRPr lang="en-US" dirty="0"/>
          </a:p>
          <a:p>
            <a:pPr lvl="1"/>
            <a:r>
              <a:rPr lang="en-US" sz="2400" dirty="0" smtClean="0"/>
              <a:t>Uncover </a:t>
            </a:r>
            <a:r>
              <a:rPr lang="en-US" sz="2400" dirty="0"/>
              <a:t>sensitive data</a:t>
            </a:r>
          </a:p>
          <a:p>
            <a:pPr lvl="1"/>
            <a:r>
              <a:rPr lang="en-US" sz="2400" dirty="0" smtClean="0"/>
              <a:t>Determine </a:t>
            </a:r>
            <a:r>
              <a:rPr lang="en-US" sz="2400" dirty="0"/>
              <a:t>where sensitive data is </a:t>
            </a:r>
            <a:r>
              <a:rPr lang="en-US" sz="2400" dirty="0" smtClean="0"/>
              <a:t>located</a:t>
            </a:r>
          </a:p>
          <a:p>
            <a:r>
              <a:rPr lang="en-US" sz="2800" dirty="0" smtClean="0"/>
              <a:t>Be </a:t>
            </a:r>
            <a:r>
              <a:rPr lang="en-US" sz="2800" dirty="0"/>
              <a:t>Pro-active</a:t>
            </a:r>
          </a:p>
          <a:p>
            <a:pPr lvl="1"/>
            <a:r>
              <a:rPr lang="en-US" sz="2400" dirty="0"/>
              <a:t>Look at older models</a:t>
            </a:r>
          </a:p>
          <a:p>
            <a:pPr lvl="1"/>
            <a:r>
              <a:rPr lang="en-US" sz="2400" dirty="0"/>
              <a:t>Look for potential legal issues with </a:t>
            </a:r>
            <a:r>
              <a:rPr lang="en-US" sz="2400" dirty="0" smtClean="0"/>
              <a:t>data</a:t>
            </a:r>
            <a:endParaRPr lang="en-US" sz="2400" dirty="0"/>
          </a:p>
          <a:p>
            <a:r>
              <a:rPr lang="en-US" dirty="0" smtClean="0"/>
              <a:t>Help Define Data Masking Formats</a:t>
            </a:r>
          </a:p>
          <a:p>
            <a:pPr lvl="1"/>
            <a:r>
              <a:rPr lang="en-US" dirty="0" smtClean="0"/>
              <a:t>For testing, replace </a:t>
            </a:r>
            <a:r>
              <a:rPr lang="en-US" dirty="0"/>
              <a:t>sensitive information </a:t>
            </a:r>
            <a:r>
              <a:rPr lang="en-US" dirty="0" smtClean="0"/>
              <a:t>with realistic data </a:t>
            </a:r>
            <a:r>
              <a:rPr lang="en-US" dirty="0"/>
              <a:t>based on masking rules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Data Modelers should be aware </a:t>
            </a:r>
            <a:endParaRPr lang="en-US" sz="2800" dirty="0"/>
          </a:p>
          <a:p>
            <a:r>
              <a:rPr lang="en-US" sz="2800" dirty="0" smtClean="0"/>
              <a:t>        of laws concerning PII data</a:t>
            </a:r>
          </a:p>
          <a:p>
            <a:r>
              <a:rPr lang="en-US" sz="2800" dirty="0" smtClean="0"/>
              <a:t>Work with Data Governance to identify where PII data is stored</a:t>
            </a:r>
          </a:p>
          <a:p>
            <a:pPr fontAlgn="t"/>
            <a:r>
              <a:rPr lang="en-US" sz="2800" dirty="0" smtClean="0"/>
              <a:t>Help Determine </a:t>
            </a:r>
            <a:r>
              <a:rPr lang="en-US" sz="2800" dirty="0"/>
              <a:t>how long to keep data</a:t>
            </a:r>
          </a:p>
          <a:p>
            <a:pPr lvl="1" fontAlgn="t"/>
            <a:r>
              <a:rPr lang="en-US" sz="2800" dirty="0"/>
              <a:t>Business wants to keep data forever</a:t>
            </a:r>
          </a:p>
          <a:p>
            <a:pPr lvl="1" fontAlgn="t"/>
            <a:r>
              <a:rPr lang="en-US" sz="2800" dirty="0"/>
              <a:t>Risk the use in litigation </a:t>
            </a:r>
          </a:p>
          <a:p>
            <a:pPr lvl="1" fontAlgn="t"/>
            <a:r>
              <a:rPr lang="en-US" sz="2800" dirty="0"/>
              <a:t>Risk of old “sensitive” data in databases</a:t>
            </a:r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Modeling</a:t>
            </a:r>
            <a:endParaRPr lang="en-US" dirty="0"/>
          </a:p>
        </p:txBody>
      </p:sp>
      <p:pic>
        <p:nvPicPr>
          <p:cNvPr id="1026" name="Picture 2" descr="C:\Users\cnolan\AppData\Local\Microsoft\Windows\Temporary Internet Files\Content.IE5\QGH0UN8P\coach-educatio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673" y="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89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Organizations </a:t>
            </a:r>
            <a:r>
              <a:rPr lang="en-US" dirty="0"/>
              <a:t>that do not model their data </a:t>
            </a:r>
            <a:r>
              <a:rPr lang="en-US" dirty="0" smtClean="0"/>
              <a:t>….(have) data riddled </a:t>
            </a:r>
            <a:r>
              <a:rPr lang="en-US" dirty="0"/>
              <a:t>with inconsistency and misunderstanding. Ask any organization that does </a:t>
            </a:r>
            <a:r>
              <a:rPr lang="en-US" dirty="0" smtClean="0"/>
              <a:t>not model </a:t>
            </a:r>
            <a:r>
              <a:rPr lang="en-US" dirty="0"/>
              <a:t>their data if their data is being governed. The sure </a:t>
            </a:r>
            <a:r>
              <a:rPr lang="en-US" dirty="0" smtClean="0"/>
              <a:t>answer </a:t>
            </a:r>
            <a:r>
              <a:rPr lang="en-US" dirty="0"/>
              <a:t>will be “no”.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Modeling &amp; Data Governance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5105400"/>
            <a:ext cx="168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Seiner</a:t>
            </a:r>
          </a:p>
          <a:p>
            <a:r>
              <a:rPr lang="en-US" dirty="0" smtClean="0"/>
              <a:t>TDAN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78491"/>
          </a:xfrm>
        </p:spPr>
        <p:txBody>
          <a:bodyPr/>
          <a:lstStyle/>
          <a:p>
            <a:r>
              <a:rPr lang="en-US" dirty="0" smtClean="0"/>
              <a:t>Recommend standards and procedures for safeguarding personal data</a:t>
            </a:r>
          </a:p>
          <a:p>
            <a:r>
              <a:rPr lang="en-US" dirty="0" smtClean="0"/>
              <a:t>Partner with legal and IT to restrict confidential and/or personal data</a:t>
            </a:r>
          </a:p>
          <a:p>
            <a:r>
              <a:rPr lang="en-US" dirty="0" smtClean="0"/>
              <a:t>Monitor compliance regulations and identify exceptions</a:t>
            </a:r>
          </a:p>
          <a:p>
            <a:r>
              <a:rPr lang="en-US" dirty="0" smtClean="0"/>
              <a:t>Reconcile privacy and security issues</a:t>
            </a:r>
          </a:p>
          <a:p>
            <a:r>
              <a:rPr lang="en-US" dirty="0" smtClean="0"/>
              <a:t>Identify who has authority to make decisions</a:t>
            </a:r>
          </a:p>
          <a:p>
            <a:r>
              <a:rPr lang="en-US" sz="2800" dirty="0"/>
              <a:t>Coach developers on privacy &amp; security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Governance Council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94" y="55229"/>
            <a:ext cx="2260010" cy="169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19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Profiling</a:t>
            </a:r>
          </a:p>
          <a:p>
            <a:pPr lvl="1"/>
            <a:r>
              <a:rPr lang="en-US" dirty="0"/>
              <a:t>Uncovers sensitive data</a:t>
            </a:r>
          </a:p>
          <a:p>
            <a:pPr lvl="1"/>
            <a:r>
              <a:rPr lang="en-US" dirty="0"/>
              <a:t>Determines where sensitive data is </a:t>
            </a:r>
            <a:r>
              <a:rPr lang="en-US" dirty="0" smtClean="0"/>
              <a:t>located</a:t>
            </a:r>
          </a:p>
          <a:p>
            <a:endParaRPr lang="en-US" dirty="0" smtClean="0"/>
          </a:p>
          <a:p>
            <a:r>
              <a:rPr lang="en-US" dirty="0" smtClean="0"/>
              <a:t>Audit 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many people have access to sensitive (internal) data</a:t>
            </a:r>
          </a:p>
          <a:p>
            <a:pPr lvl="1"/>
            <a:r>
              <a:rPr lang="en-US" dirty="0"/>
              <a:t>For what purpose?</a:t>
            </a:r>
          </a:p>
          <a:p>
            <a:pPr lvl="1"/>
            <a:r>
              <a:rPr lang="en-US" dirty="0"/>
              <a:t>Who gives them access authority?</a:t>
            </a:r>
          </a:p>
          <a:p>
            <a:pPr lvl="1"/>
            <a:r>
              <a:rPr lang="en-US" dirty="0"/>
              <a:t>Does the data leave the building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Council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11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61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972867"/>
              </p:ext>
            </p:extLst>
          </p:nvPr>
        </p:nvGraphicFramePr>
        <p:xfrm>
          <a:off x="381000" y="838200"/>
          <a:ext cx="8229600" cy="486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Classifications of Data</a:t>
            </a:r>
            <a:endParaRPr lang="en-US" dirty="0"/>
          </a:p>
        </p:txBody>
      </p:sp>
      <p:pic>
        <p:nvPicPr>
          <p:cNvPr id="1028" name="Picture 4" descr="C:\Users\cnolan\AppData\Local\Microsoft\Windows\Temporary Internet Files\Content.IE5\HCKBZ3RP\top secret logo[1]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8" y="3290774"/>
            <a:ext cx="2391917" cy="173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876800"/>
            <a:ext cx="2428793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4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456530"/>
              </p:ext>
            </p:extLst>
          </p:nvPr>
        </p:nvGraphicFramePr>
        <p:xfrm>
          <a:off x="1981200" y="1219200"/>
          <a:ext cx="6096001" cy="50302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5532"/>
                <a:gridCol w="2468137"/>
                <a:gridCol w="1772332"/>
              </a:tblGrid>
              <a:tr h="414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effectLst/>
                        </a:rPr>
                        <a:t>TYPE</a:t>
                      </a:r>
                      <a:r>
                        <a:rPr lang="en-US" sz="1400" b="1" u="none" strike="noStrike" baseline="0" dirty="0" smtClean="0">
                          <a:effectLst/>
                        </a:rPr>
                        <a:t> OF DATA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INFORMATION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CATEGORY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CLASSIFICATION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Personal Demographic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168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Customer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Income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Financial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3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Education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Demographic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3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Weight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Demographic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3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Truncated SSN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Personal</a:t>
                      </a: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Identification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3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Telephone Number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Contact (Personal)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Confidential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Medical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Test Results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Medical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Date of Birth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Personal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Driver's License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Government Issued 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Salary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Financial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Passport Number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Government Issued 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License Plate Number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Government Issued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Tribal 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Government Issued 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Social Security </a:t>
                      </a:r>
                      <a:r>
                        <a:rPr lang="en-US" sz="1200" u="none" strike="noStrike" dirty="0" smtClean="0">
                          <a:effectLst/>
                        </a:rPr>
                        <a:t>Number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Government Issued 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chemeClr val="accent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Bank Account Number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Financial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Restricted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75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Classification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7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2530"/>
            <a:ext cx="7315200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Data Governance needs to be involved in RFP</a:t>
            </a:r>
          </a:p>
          <a:p>
            <a:pPr marL="109728" indent="0">
              <a:buNone/>
            </a:pPr>
            <a:endParaRPr lang="en-US" dirty="0"/>
          </a:p>
          <a:p>
            <a:pPr lvl="1"/>
            <a:r>
              <a:rPr lang="en-US" dirty="0" smtClean="0"/>
              <a:t>Does vendor’s data follow  your organization’s standards?</a:t>
            </a:r>
          </a:p>
          <a:p>
            <a:pPr lvl="2"/>
            <a:r>
              <a:rPr lang="en-US" dirty="0" smtClean="0"/>
              <a:t>Do </a:t>
            </a:r>
            <a:r>
              <a:rPr lang="en-US" dirty="0"/>
              <a:t>they have data management &amp; data governance?</a:t>
            </a:r>
          </a:p>
          <a:p>
            <a:pPr lvl="2"/>
            <a:r>
              <a:rPr lang="en-US" dirty="0"/>
              <a:t>Will vendor share </a:t>
            </a:r>
            <a:r>
              <a:rPr lang="en-US" dirty="0" smtClean="0"/>
              <a:t>this information?</a:t>
            </a:r>
          </a:p>
          <a:p>
            <a:pPr marL="109728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Assess vendor’s security procedures</a:t>
            </a:r>
          </a:p>
          <a:p>
            <a:pPr lvl="2"/>
            <a:r>
              <a:rPr lang="en-US" dirty="0" smtClean="0"/>
              <a:t>Do they have a data security team?</a:t>
            </a:r>
          </a:p>
          <a:p>
            <a:pPr lvl="2"/>
            <a:r>
              <a:rPr lang="en-US" dirty="0" smtClean="0"/>
              <a:t>Do they have the technology to handle threats?</a:t>
            </a:r>
          </a:p>
          <a:p>
            <a:pPr marL="630936" lvl="2" indent="0">
              <a:buNone/>
            </a:pPr>
            <a:endParaRPr lang="en-US" dirty="0" smtClean="0"/>
          </a:p>
          <a:p>
            <a:pPr marL="630936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PII Vendor Data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76200"/>
            <a:ext cx="19431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4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Majority of Fortune 500 </a:t>
            </a:r>
            <a:r>
              <a:rPr lang="en-US" dirty="0" smtClean="0"/>
              <a:t>companies have </a:t>
            </a:r>
            <a:r>
              <a:rPr lang="en-US" smtClean="0"/>
              <a:t>downloaded apps with </a:t>
            </a:r>
            <a:r>
              <a:rPr lang="en-US" dirty="0"/>
              <a:t>known security vulnerabilities</a:t>
            </a:r>
          </a:p>
          <a:p>
            <a:pPr lvl="1"/>
            <a:r>
              <a:rPr lang="en-US" dirty="0"/>
              <a:t>Heartbleed, ShellShock, POODLE and </a:t>
            </a:r>
            <a:r>
              <a:rPr lang="en-US" dirty="0" smtClean="0"/>
              <a:t>FREAK</a:t>
            </a:r>
          </a:p>
          <a:p>
            <a:pPr lvl="1"/>
            <a:r>
              <a:rPr lang="en-US" dirty="0"/>
              <a:t>National Vulnerability </a:t>
            </a:r>
            <a:r>
              <a:rPr lang="en-US" dirty="0" smtClean="0"/>
              <a:t>Database - SANS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 smtClean="0"/>
              <a:t>DG analysts don’t necessarily have to understand the all the technical aspects but need to know what to look out for when reviewing code</a:t>
            </a:r>
          </a:p>
          <a:p>
            <a:endParaRPr lang="en-US" dirty="0"/>
          </a:p>
          <a:p>
            <a:r>
              <a:rPr lang="en-US" dirty="0" smtClean="0"/>
              <a:t>Builders responsible for adding security into the development life cycle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70% Organizations Use Open-Source or Vendor Data</a:t>
            </a:r>
            <a:endParaRPr lang="en-US" dirty="0"/>
          </a:p>
        </p:txBody>
      </p:sp>
      <p:pic>
        <p:nvPicPr>
          <p:cNvPr id="2050" name="Picture 2" descr="C:\Users\cnolan\AppData\Local\Microsoft\Windows\Temporary Internet Files\Content.IE5\QGH0UN8P\2874622971_2b8f5a4134_z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427762"/>
            <a:ext cx="2641600" cy="130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3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In the US, there is no single, comprehensive federal </a:t>
            </a:r>
            <a:r>
              <a:rPr lang="en-US" dirty="0" smtClean="0"/>
              <a:t>law </a:t>
            </a:r>
            <a:r>
              <a:rPr lang="en-US" dirty="0"/>
              <a:t>regulating the collection </a:t>
            </a:r>
            <a:r>
              <a:rPr lang="en-US" dirty="0" smtClean="0"/>
              <a:t>&amp; </a:t>
            </a:r>
            <a:r>
              <a:rPr lang="en-US" dirty="0"/>
              <a:t>use of personal data</a:t>
            </a:r>
            <a:r>
              <a:rPr lang="en-US" dirty="0" smtClean="0"/>
              <a:t>. 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US has a patchwork </a:t>
            </a:r>
            <a:r>
              <a:rPr lang="en-US" dirty="0" smtClean="0"/>
              <a:t>of </a:t>
            </a:r>
            <a:r>
              <a:rPr lang="en-US" dirty="0"/>
              <a:t>federal </a:t>
            </a:r>
            <a:r>
              <a:rPr lang="en-US" dirty="0" smtClean="0"/>
              <a:t>&amp; state </a:t>
            </a:r>
            <a:r>
              <a:rPr lang="en-US" dirty="0"/>
              <a:t>laws, </a:t>
            </a:r>
            <a:r>
              <a:rPr lang="en-US" dirty="0" smtClean="0"/>
              <a:t>&amp; regulations.</a:t>
            </a:r>
          </a:p>
          <a:p>
            <a:endParaRPr lang="en-US" dirty="0" smtClean="0"/>
          </a:p>
          <a:p>
            <a:r>
              <a:rPr lang="en-US" dirty="0" smtClean="0"/>
              <a:t>Organizations often must decide between conflicting compliance regulations </a:t>
            </a:r>
          </a:p>
          <a:p>
            <a:pPr lvl="1"/>
            <a:r>
              <a:rPr lang="en-US" dirty="0" smtClean="0"/>
              <a:t>Residence of Individual where PII was obtained</a:t>
            </a:r>
          </a:p>
          <a:p>
            <a:pPr lvl="1"/>
            <a:r>
              <a:rPr lang="en-US" dirty="0" smtClean="0"/>
              <a:t>Type of data collected</a:t>
            </a:r>
          </a:p>
          <a:p>
            <a:pPr lvl="1"/>
            <a:r>
              <a:rPr lang="en-US" dirty="0" smtClean="0"/>
              <a:t>How will data be used</a:t>
            </a:r>
          </a:p>
          <a:p>
            <a:pPr lvl="2"/>
            <a:r>
              <a:rPr lang="en-US" dirty="0" smtClean="0"/>
              <a:t>Written consent?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4519612" cy="1143000"/>
          </a:xfrm>
        </p:spPr>
        <p:txBody>
          <a:bodyPr/>
          <a:lstStyle/>
          <a:p>
            <a:r>
              <a:rPr lang="en-US" dirty="0" smtClean="0"/>
              <a:t>Compliance </a:t>
            </a:r>
            <a:endParaRPr lang="en-US" dirty="0"/>
          </a:p>
        </p:txBody>
      </p:sp>
      <p:pic>
        <p:nvPicPr>
          <p:cNvPr id="3074" name="Picture 2" descr="Legal Compliance Icon Compliance word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22215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83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28351"/>
          </a:xfrm>
          <a:noFill/>
        </p:spPr>
        <p:txBody>
          <a:bodyPr/>
          <a:lstStyle/>
          <a:p>
            <a:r>
              <a:rPr lang="en-US" dirty="0" smtClean="0"/>
              <a:t>FCRA - </a:t>
            </a:r>
            <a:r>
              <a:rPr lang="en-US" sz="2400" dirty="0" smtClean="0"/>
              <a:t>The </a:t>
            </a:r>
            <a:r>
              <a:rPr lang="en-US" sz="2400" dirty="0"/>
              <a:t>Fair Credit Reporting Act </a:t>
            </a:r>
            <a:endParaRPr lang="en-US" sz="2400" dirty="0" smtClean="0"/>
          </a:p>
          <a:p>
            <a:pPr lvl="1"/>
            <a:r>
              <a:rPr lang="en-US" sz="1800" dirty="0"/>
              <a:t> </a:t>
            </a:r>
            <a:r>
              <a:rPr lang="en-US" sz="1800" dirty="0" smtClean="0"/>
              <a:t>Applies to consumer's </a:t>
            </a:r>
            <a:r>
              <a:rPr lang="en-US" sz="1800" dirty="0"/>
              <a:t>creditworthiness, credit history, credit capacity, character, and general reputation that is used to evaluate a consumer's eligibility for credit or insurance.</a:t>
            </a:r>
            <a:endParaRPr lang="en-US" sz="1800" dirty="0" smtClean="0"/>
          </a:p>
          <a:p>
            <a:r>
              <a:rPr lang="en-US" dirty="0" smtClean="0"/>
              <a:t>HIPAA – </a:t>
            </a:r>
            <a:r>
              <a:rPr lang="en-US" dirty="0"/>
              <a:t> </a:t>
            </a:r>
            <a:r>
              <a:rPr lang="en-US" sz="2400" dirty="0"/>
              <a:t>Health Insurance Portability </a:t>
            </a:r>
            <a:r>
              <a:rPr lang="en-US" sz="2400" dirty="0" smtClean="0"/>
              <a:t>&amp; Accountability Act</a:t>
            </a:r>
          </a:p>
          <a:p>
            <a:pPr lvl="1"/>
            <a:r>
              <a:rPr lang="en-US" sz="1800" dirty="0" smtClean="0"/>
              <a:t>Security </a:t>
            </a:r>
            <a:r>
              <a:rPr lang="en-US" sz="1800" dirty="0"/>
              <a:t>Breach Notification Rule </a:t>
            </a:r>
            <a:r>
              <a:rPr lang="en-US" sz="1800" dirty="0" smtClean="0"/>
              <a:t>which </a:t>
            </a:r>
            <a:r>
              <a:rPr lang="en-US" sz="1800" dirty="0"/>
              <a:t>requires covered entities to provide notice of a breach of protected health information. </a:t>
            </a:r>
            <a:endParaRPr lang="en-US" sz="1800" dirty="0" smtClean="0"/>
          </a:p>
          <a:p>
            <a:pPr lvl="1"/>
            <a:r>
              <a:rPr lang="en-US" sz="1800" dirty="0" smtClean="0"/>
              <a:t>1.5 million fine by a health insurance company for alleged violations of HIPAA privacy and security rules</a:t>
            </a:r>
          </a:p>
          <a:p>
            <a:pPr lvl="1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Compliance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18113"/>
            <a:ext cx="2783852" cy="125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://uma-us.com/uploads/3/1/2/3/3123223/16562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790" y="2286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883" y="5277998"/>
            <a:ext cx="2988566" cy="113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6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House passed two information </a:t>
            </a:r>
            <a:r>
              <a:rPr lang="en-US" dirty="0" smtClean="0"/>
              <a:t>sharing bills that </a:t>
            </a:r>
            <a:r>
              <a:rPr lang="en-US" dirty="0"/>
              <a:t>would encourage </a:t>
            </a:r>
            <a:r>
              <a:rPr lang="en-US" dirty="0">
                <a:solidFill>
                  <a:srgbClr val="FF0000"/>
                </a:solidFill>
              </a:rPr>
              <a:t>voluntary</a:t>
            </a:r>
            <a:r>
              <a:rPr lang="en-US" dirty="0"/>
              <a:t> sharing of cyber threat information between companies and the government, while providing necessary privacy protections for consumers and liability protection for companies during the sharing process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Legislation</a:t>
            </a:r>
            <a:endParaRPr lang="en-US" dirty="0"/>
          </a:p>
        </p:txBody>
      </p:sp>
      <p:pic>
        <p:nvPicPr>
          <p:cNvPr id="5122" name="Picture 2" descr="Image result for federal legislative pro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556" y="4495800"/>
            <a:ext cx="280332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39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0750"/>
            <a:ext cx="8229600" cy="3816541"/>
          </a:xfrm>
        </p:spPr>
        <p:txBody>
          <a:bodyPr>
            <a:normAutofit/>
          </a:bodyPr>
          <a:lstStyle/>
          <a:p>
            <a:r>
              <a:rPr lang="en-US" dirty="0" smtClean="0"/>
              <a:t>Personal </a:t>
            </a:r>
            <a:r>
              <a:rPr lang="en-US" dirty="0"/>
              <a:t>Data Protection and Breach Accountability Act of </a:t>
            </a:r>
            <a:r>
              <a:rPr lang="en-US" dirty="0" smtClean="0"/>
              <a:t>2014 </a:t>
            </a:r>
            <a:r>
              <a:rPr lang="en-US" dirty="0"/>
              <a:t>would require business entities to </a:t>
            </a:r>
            <a:r>
              <a:rPr lang="en-US" dirty="0" smtClean="0"/>
              <a:t>do </a:t>
            </a:r>
            <a:r>
              <a:rPr lang="en-US" dirty="0"/>
              <a:t>the following:</a:t>
            </a:r>
          </a:p>
          <a:p>
            <a:pPr lvl="1" fontAlgn="t"/>
            <a:r>
              <a:rPr lang="en-US" dirty="0"/>
              <a:t>I</a:t>
            </a:r>
            <a:r>
              <a:rPr lang="en-US" dirty="0" smtClean="0"/>
              <a:t>mplement </a:t>
            </a:r>
            <a:r>
              <a:rPr lang="en-US" dirty="0"/>
              <a:t>a comprehensive program that ensures the privacy, security,  </a:t>
            </a:r>
            <a:r>
              <a:rPr lang="en-US" dirty="0" smtClean="0"/>
              <a:t>&amp; confidentiality </a:t>
            </a:r>
            <a:r>
              <a:rPr lang="en-US" dirty="0"/>
              <a:t>of sensitive </a:t>
            </a:r>
            <a:r>
              <a:rPr lang="en-US" dirty="0" smtClean="0"/>
              <a:t>PII</a:t>
            </a:r>
          </a:p>
          <a:p>
            <a:pPr marL="393192" lvl="1" indent="0" fontAlgn="t">
              <a:buNone/>
            </a:pPr>
            <a:endParaRPr lang="en-US" dirty="0"/>
          </a:p>
          <a:p>
            <a:pPr lvl="1" fontAlgn="t"/>
            <a:r>
              <a:rPr lang="en-US" dirty="0"/>
              <a:t>E</a:t>
            </a:r>
            <a:r>
              <a:rPr lang="en-US" dirty="0" smtClean="0"/>
              <a:t>stablish </a:t>
            </a:r>
            <a:r>
              <a:rPr lang="en-US" dirty="0"/>
              <a:t>a federal security breach notification </a:t>
            </a:r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Legislation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04800"/>
            <a:ext cx="2336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</a:t>
            </a:r>
            <a:r>
              <a:rPr lang="en-US" dirty="0"/>
              <a:t>Broker Accountability &amp;</a:t>
            </a:r>
            <a:r>
              <a:rPr lang="en-US" dirty="0" smtClean="0"/>
              <a:t> </a:t>
            </a:r>
            <a:r>
              <a:rPr lang="en-US" dirty="0"/>
              <a:t>Transparency </a:t>
            </a:r>
            <a:r>
              <a:rPr lang="en-US" dirty="0" smtClean="0"/>
              <a:t>Act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 </a:t>
            </a:r>
            <a:r>
              <a:rPr lang="en-US" dirty="0"/>
              <a:t>data brokers to establish reasonable procedures to </a:t>
            </a:r>
            <a:r>
              <a:rPr lang="en-US" dirty="0">
                <a:solidFill>
                  <a:schemeClr val="accent2"/>
                </a:solidFill>
              </a:rPr>
              <a:t>ensure the </a:t>
            </a:r>
            <a:r>
              <a:rPr lang="en-US" dirty="0" smtClean="0">
                <a:solidFill>
                  <a:schemeClr val="accent2"/>
                </a:solidFill>
              </a:rPr>
              <a:t>accuracy </a:t>
            </a:r>
            <a:r>
              <a:rPr lang="en-US" dirty="0"/>
              <a:t>of the personal information it </a:t>
            </a:r>
            <a:r>
              <a:rPr lang="en-US" dirty="0" smtClean="0"/>
              <a:t>collects or maintains 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rovide </a:t>
            </a:r>
            <a:r>
              <a:rPr lang="en-US" dirty="0"/>
              <a:t>consumers with the </a:t>
            </a:r>
            <a:r>
              <a:rPr lang="en-US" dirty="0">
                <a:solidFill>
                  <a:schemeClr val="accent2"/>
                </a:solidFill>
              </a:rPr>
              <a:t>right to review data </a:t>
            </a:r>
            <a:r>
              <a:rPr lang="en-US" dirty="0"/>
              <a:t>collected by data </a:t>
            </a:r>
            <a:r>
              <a:rPr lang="en-US" dirty="0" smtClean="0"/>
              <a:t>brokers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Require </a:t>
            </a:r>
            <a:r>
              <a:rPr lang="en-US" dirty="0"/>
              <a:t>data brokers to offer consumers a 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   way to </a:t>
            </a:r>
            <a:r>
              <a:rPr lang="en-US" dirty="0"/>
              <a:t>opt-out of having their personal 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 </a:t>
            </a:r>
            <a:r>
              <a:rPr lang="en-US" dirty="0" smtClean="0"/>
              <a:t>  information shared </a:t>
            </a:r>
            <a:r>
              <a:rPr lang="en-US" dirty="0"/>
              <a:t>for marketing </a:t>
            </a:r>
            <a:r>
              <a:rPr lang="en-US" dirty="0" smtClean="0"/>
              <a:t>purposes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Legislation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64" y="3886200"/>
            <a:ext cx="1367190" cy="237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7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 Security Law requires </a:t>
            </a:r>
            <a:r>
              <a:rPr lang="en-US" dirty="0"/>
              <a:t>businesses to implement and maintain reasonable security procedures to protect personal information from </a:t>
            </a:r>
            <a:r>
              <a:rPr lang="en-US" dirty="0" smtClean="0"/>
              <a:t>unauthorized </a:t>
            </a:r>
            <a:r>
              <a:rPr lang="en-US" dirty="0"/>
              <a:t>access, destruction, use, modification, or </a:t>
            </a:r>
            <a:r>
              <a:rPr lang="en-US" dirty="0" smtClean="0"/>
              <a:t>disclosure.</a:t>
            </a:r>
          </a:p>
          <a:p>
            <a:endParaRPr lang="en-US" dirty="0"/>
          </a:p>
          <a:p>
            <a:r>
              <a:rPr lang="en-US" dirty="0" smtClean="0"/>
              <a:t>Shine </a:t>
            </a:r>
            <a:r>
              <a:rPr lang="en-US" dirty="0"/>
              <a:t>the Light law </a:t>
            </a:r>
            <a:r>
              <a:rPr lang="en-US" dirty="0" smtClean="0"/>
              <a:t>requires </a:t>
            </a:r>
            <a:r>
              <a:rPr lang="en-US" dirty="0"/>
              <a:t>companies to disclose details of the third parties with whom they have shared their personal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143000"/>
          </a:xfrm>
        </p:spPr>
        <p:txBody>
          <a:bodyPr/>
          <a:lstStyle/>
          <a:p>
            <a:r>
              <a:rPr lang="en-US" dirty="0" smtClean="0"/>
              <a:t>California State Laws</a:t>
            </a:r>
            <a:endParaRPr lang="en-US" dirty="0"/>
          </a:p>
        </p:txBody>
      </p:sp>
      <p:pic>
        <p:nvPicPr>
          <p:cNvPr id="2050" name="Picture 2" descr="http://media.web.britannica.com/eb-media/48/7048-004-675BA4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60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en-US" dirty="0"/>
              <a:t>A</a:t>
            </a:r>
            <a:r>
              <a:rPr lang="en-US" dirty="0" smtClean="0"/>
              <a:t>ssess risks of future (data) security breaches </a:t>
            </a:r>
          </a:p>
          <a:p>
            <a:pPr marL="109728" indent="0" fontAlgn="t">
              <a:buNone/>
            </a:pPr>
            <a:endParaRPr lang="en-US" dirty="0" smtClean="0"/>
          </a:p>
          <a:p>
            <a:pPr fontAlgn="t"/>
            <a:r>
              <a:rPr lang="en-US" dirty="0" smtClean="0"/>
              <a:t>Help design a data privacy and security program to control such risks</a:t>
            </a:r>
          </a:p>
          <a:p>
            <a:pPr marL="109728" indent="0" fontAlgn="t">
              <a:buNone/>
            </a:pPr>
            <a:endParaRPr lang="en-US" dirty="0" smtClean="0"/>
          </a:p>
          <a:p>
            <a:pPr fontAlgn="t"/>
            <a:r>
              <a:rPr lang="en-US" dirty="0" smtClean="0"/>
              <a:t>Decide how long to keep data</a:t>
            </a:r>
          </a:p>
          <a:p>
            <a:pPr lvl="1" fontAlgn="t"/>
            <a:r>
              <a:rPr lang="en-US" dirty="0" smtClean="0"/>
              <a:t>Risk the use in litigation </a:t>
            </a:r>
          </a:p>
          <a:p>
            <a:pPr lvl="1" fontAlgn="t"/>
            <a:r>
              <a:rPr lang="en-US" dirty="0" smtClean="0"/>
              <a:t>Risk of old “sensitive” data in databases</a:t>
            </a:r>
          </a:p>
          <a:p>
            <a:pPr lvl="1" fontAlgn="t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Management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400" y="2971800"/>
            <a:ext cx="18478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22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 a Task Force</a:t>
            </a:r>
          </a:p>
          <a:p>
            <a:pPr lvl="1"/>
            <a:r>
              <a:rPr lang="en-US" dirty="0" smtClean="0"/>
              <a:t>Speak with one voice</a:t>
            </a:r>
          </a:p>
          <a:p>
            <a:pPr lvl="1"/>
            <a:r>
              <a:rPr lang="en-US" dirty="0" smtClean="0"/>
              <a:t>Responsible for communication about Breach</a:t>
            </a:r>
          </a:p>
          <a:p>
            <a:pPr lvl="2"/>
            <a:r>
              <a:rPr lang="en-US" dirty="0" smtClean="0"/>
              <a:t>Internal – Data Governance, Security</a:t>
            </a:r>
          </a:p>
          <a:p>
            <a:pPr lvl="2"/>
            <a:r>
              <a:rPr lang="en-US" dirty="0" smtClean="0"/>
              <a:t>External –CIO, Legal, Public Relations</a:t>
            </a:r>
          </a:p>
          <a:p>
            <a:pPr lvl="1"/>
            <a:endParaRPr lang="en-US" dirty="0"/>
          </a:p>
          <a:p>
            <a:r>
              <a:rPr lang="en-US" dirty="0" smtClean="0"/>
              <a:t>Report Breach</a:t>
            </a:r>
          </a:p>
          <a:p>
            <a:pPr lvl="1"/>
            <a:r>
              <a:rPr lang="en-US" dirty="0" smtClean="0"/>
              <a:t>Customers</a:t>
            </a:r>
          </a:p>
          <a:p>
            <a:pPr lvl="1"/>
            <a:r>
              <a:rPr lang="en-US" dirty="0" smtClean="0"/>
              <a:t>Federal and/or State Agencies</a:t>
            </a:r>
          </a:p>
          <a:p>
            <a:pPr marL="630936" lvl="2" indent="0">
              <a:buNone/>
            </a:pPr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Breach?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1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for other </a:t>
            </a:r>
            <a:r>
              <a:rPr lang="en-US" dirty="0"/>
              <a:t>P</a:t>
            </a:r>
            <a:r>
              <a:rPr lang="en-US" dirty="0" smtClean="0"/>
              <a:t>otential Flaws</a:t>
            </a:r>
          </a:p>
          <a:p>
            <a:pPr lvl="1"/>
            <a:r>
              <a:rPr lang="en-US" dirty="0" smtClean="0"/>
              <a:t>Legacy data not updated?</a:t>
            </a:r>
          </a:p>
          <a:p>
            <a:pPr lvl="1"/>
            <a:r>
              <a:rPr lang="en-US" dirty="0" smtClean="0"/>
              <a:t>Sensitive data not encrypted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Data not secure on laptops taken out of building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Data not disposed of properly – shredded?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Do an Honest Assessment of Breach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</a:t>
            </a:r>
            <a:r>
              <a:rPr lang="en-US" dirty="0"/>
              <a:t>happened </a:t>
            </a:r>
            <a:r>
              <a:rPr lang="en-US" dirty="0" smtClean="0"/>
              <a:t>to cause the incident</a:t>
            </a:r>
          </a:p>
          <a:p>
            <a:pPr lvl="2"/>
            <a:r>
              <a:rPr lang="en-US" dirty="0" smtClean="0"/>
              <a:t>Incomplete developer training?</a:t>
            </a:r>
          </a:p>
          <a:p>
            <a:pPr lvl="2"/>
            <a:r>
              <a:rPr lang="en-US" dirty="0" smtClean="0"/>
              <a:t>Vendor Data introduced spyware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Theft of company data by insiders?</a:t>
            </a:r>
            <a:endParaRPr lang="en-US" dirty="0" smtClean="0"/>
          </a:p>
          <a:p>
            <a:pPr lvl="2"/>
            <a:endParaRPr lang="en-US" dirty="0"/>
          </a:p>
          <a:p>
            <a:pPr marL="630936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Breach?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92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/>
          <a:lstStyle/>
          <a:p>
            <a:r>
              <a:rPr lang="en-US" dirty="0" smtClean="0"/>
              <a:t>Data Governance is key to Personal Data Privacy and Security</a:t>
            </a:r>
          </a:p>
          <a:p>
            <a:endParaRPr lang="en-US" dirty="0" smtClean="0"/>
          </a:p>
          <a:p>
            <a:r>
              <a:rPr lang="en-US" dirty="0" smtClean="0"/>
              <a:t>When dealing with PII:</a:t>
            </a:r>
          </a:p>
          <a:p>
            <a:pPr lvl="1"/>
            <a:r>
              <a:rPr lang="en-US" dirty="0" smtClean="0"/>
              <a:t>Proactively protect customer &amp; employee data</a:t>
            </a:r>
          </a:p>
          <a:p>
            <a:pPr lvl="1"/>
            <a:r>
              <a:rPr lang="en-US" dirty="0" smtClean="0"/>
              <a:t>Preserve and enforce customer’s instructions</a:t>
            </a:r>
          </a:p>
          <a:p>
            <a:pPr lvl="1"/>
            <a:r>
              <a:rPr lang="en-US" dirty="0" smtClean="0"/>
              <a:t>Evaluate security and privacy risks</a:t>
            </a:r>
          </a:p>
          <a:p>
            <a:pPr lvl="1"/>
            <a:r>
              <a:rPr lang="en-US" dirty="0" smtClean="0"/>
              <a:t>Adopt rules for confidential &amp; restricted data</a:t>
            </a:r>
          </a:p>
          <a:p>
            <a:pPr lvl="1"/>
            <a:r>
              <a:rPr lang="en-US" dirty="0" smtClean="0"/>
              <a:t>Assist risk management &amp; compliance teams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325" y="5181600"/>
            <a:ext cx="22758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4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DG should insist on oversight of all development phases</a:t>
            </a:r>
          </a:p>
          <a:p>
            <a:r>
              <a:rPr lang="en-US" sz="3200" dirty="0" smtClean="0"/>
              <a:t>Work with Risk Mgmt. to estimate economic impact of breaches</a:t>
            </a:r>
          </a:p>
          <a:p>
            <a:r>
              <a:rPr lang="en-US" sz="3200" dirty="0" smtClean="0"/>
              <a:t>Coach developers on security</a:t>
            </a:r>
          </a:p>
          <a:p>
            <a:r>
              <a:rPr lang="en-US" sz="3200" dirty="0" smtClean="0"/>
              <a:t>Be Pro-active, don’t wait to be forced to act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1026" name="Picture 2" descr="C:\Users\cnolan\AppData\Local\Microsoft\Windows\Temporary Internet Files\Content.IE5\QGH0UN8P\coach-educatio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089" y="4648200"/>
            <a:ext cx="24130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029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r>
              <a:rPr lang="en-US" sz="4400" dirty="0" smtClean="0"/>
              <a:t>Questions?    Comments?</a:t>
            </a:r>
            <a:endParaRPr lang="en-US" sz="4400" dirty="0"/>
          </a:p>
        </p:txBody>
      </p:sp>
      <p:pic>
        <p:nvPicPr>
          <p:cNvPr id="1026" name="Picture 2" descr="C:\Users\cnolan\AppData\Local\Microsoft\Windows\Temporary Internet Files\Content.IE5\QGH0UN8P\3questions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1743869"/>
            <a:ext cx="34480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191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2617</TotalTime>
  <Words>1282</Words>
  <Application>Microsoft Office PowerPoint</Application>
  <PresentationFormat>On-screen Show (4:3)</PresentationFormat>
  <Paragraphs>282</Paragraphs>
  <Slides>31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Concourse</vt:lpstr>
      <vt:lpstr>     GOVERNING &amp; PROTECTING Personal Data  </vt:lpstr>
      <vt:lpstr>PowerPoint Presentation</vt:lpstr>
      <vt:lpstr>Corporate Obligations</vt:lpstr>
      <vt:lpstr>HP Survey on Security Risks</vt:lpstr>
      <vt:lpstr>Builders vs Defenders</vt:lpstr>
      <vt:lpstr>Who will Bridge Silos?</vt:lpstr>
      <vt:lpstr>Governing &amp; Protecting Personal Data</vt:lpstr>
      <vt:lpstr>What is Sensitive Data?</vt:lpstr>
      <vt:lpstr>4 Components To Consider</vt:lpstr>
      <vt:lpstr>Data Modelers</vt:lpstr>
      <vt:lpstr>Data Modeling</vt:lpstr>
      <vt:lpstr>Data Modeling &amp; Data Governance</vt:lpstr>
      <vt:lpstr>                Governance Council</vt:lpstr>
      <vt:lpstr>Governance Council</vt:lpstr>
      <vt:lpstr>Classifications of Data</vt:lpstr>
      <vt:lpstr>Data Classification Chart</vt:lpstr>
      <vt:lpstr>PowerPoint Presentation</vt:lpstr>
      <vt:lpstr>PII Vendor Data</vt:lpstr>
      <vt:lpstr>70% Organizations Use Open-Source or Vendor Data</vt:lpstr>
      <vt:lpstr>Compliance </vt:lpstr>
      <vt:lpstr>Compliance</vt:lpstr>
      <vt:lpstr>Federal Legislation</vt:lpstr>
      <vt:lpstr>New Legislation</vt:lpstr>
      <vt:lpstr>New Legislation </vt:lpstr>
      <vt:lpstr>California State Laws</vt:lpstr>
      <vt:lpstr>Risk Management</vt:lpstr>
      <vt:lpstr>Data Breach?  </vt:lpstr>
      <vt:lpstr>Data Breach?</vt:lpstr>
      <vt:lpstr>Conclusion</vt:lpstr>
      <vt:lpstr>Conclusion</vt:lpstr>
      <vt:lpstr>    Questions?    Comments?</vt:lpstr>
    </vt:vector>
  </TitlesOfParts>
  <Company>Allstate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Governing &amp; Protecting Personal Data</dc:title>
  <dc:creator>cnolan</dc:creator>
  <cp:lastModifiedBy>Nolan, Catherine</cp:lastModifiedBy>
  <cp:revision>90</cp:revision>
  <dcterms:created xsi:type="dcterms:W3CDTF">2015-05-06T20:55:06Z</dcterms:created>
  <dcterms:modified xsi:type="dcterms:W3CDTF">2015-10-20T03:14:04Z</dcterms:modified>
</cp:coreProperties>
</file>